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18" r:id="rId1"/>
  </p:sldMasterIdLst>
  <p:sldIdLst>
    <p:sldId id="256" r:id="rId2"/>
    <p:sldId id="258" r:id="rId3"/>
    <p:sldId id="259" r:id="rId4"/>
    <p:sldId id="260" r:id="rId5"/>
    <p:sldId id="257" r:id="rId6"/>
    <p:sldId id="261" r:id="rId7"/>
    <p:sldId id="274" r:id="rId8"/>
    <p:sldId id="275" r:id="rId9"/>
    <p:sldId id="262" r:id="rId10"/>
    <p:sldId id="263" r:id="rId11"/>
    <p:sldId id="345" r:id="rId12"/>
    <p:sldId id="288" r:id="rId13"/>
    <p:sldId id="302" r:id="rId14"/>
    <p:sldId id="289" r:id="rId15"/>
    <p:sldId id="290" r:id="rId16"/>
    <p:sldId id="291" r:id="rId17"/>
    <p:sldId id="292" r:id="rId18"/>
    <p:sldId id="293" r:id="rId19"/>
    <p:sldId id="294" r:id="rId20"/>
    <p:sldId id="276" r:id="rId21"/>
    <p:sldId id="301" r:id="rId22"/>
    <p:sldId id="299" r:id="rId23"/>
    <p:sldId id="344" r:id="rId24"/>
    <p:sldId id="264" r:id="rId25"/>
    <p:sldId id="265" r:id="rId26"/>
    <p:sldId id="266" r:id="rId27"/>
    <p:sldId id="298" r:id="rId28"/>
    <p:sldId id="267" r:id="rId29"/>
    <p:sldId id="268" r:id="rId30"/>
    <p:sldId id="269" r:id="rId31"/>
    <p:sldId id="270" r:id="rId32"/>
    <p:sldId id="271" r:id="rId33"/>
    <p:sldId id="272" r:id="rId34"/>
    <p:sldId id="303" r:id="rId35"/>
    <p:sldId id="296" r:id="rId36"/>
    <p:sldId id="297" r:id="rId37"/>
    <p:sldId id="342" r:id="rId38"/>
    <p:sldId id="304" r:id="rId39"/>
    <p:sldId id="305" r:id="rId40"/>
    <p:sldId id="329" r:id="rId41"/>
    <p:sldId id="277" r:id="rId42"/>
    <p:sldId id="278" r:id="rId43"/>
    <p:sldId id="279" r:id="rId44"/>
    <p:sldId id="280" r:id="rId45"/>
    <p:sldId id="281" r:id="rId46"/>
    <p:sldId id="306" r:id="rId47"/>
    <p:sldId id="307" r:id="rId48"/>
    <p:sldId id="308" r:id="rId49"/>
    <p:sldId id="343" r:id="rId50"/>
    <p:sldId id="337" r:id="rId51"/>
    <p:sldId id="338" r:id="rId52"/>
    <p:sldId id="309" r:id="rId53"/>
    <p:sldId id="330" r:id="rId54"/>
    <p:sldId id="331" r:id="rId55"/>
    <p:sldId id="332" r:id="rId56"/>
    <p:sldId id="300" r:id="rId57"/>
    <p:sldId id="333" r:id="rId58"/>
    <p:sldId id="334" r:id="rId59"/>
    <p:sldId id="335" r:id="rId60"/>
    <p:sldId id="336" r:id="rId61"/>
    <p:sldId id="273"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048" autoAdjust="0"/>
    <p:restoredTop sz="94660"/>
  </p:normalViewPr>
  <p:slideViewPr>
    <p:cSldViewPr snapToGrid="0">
      <p:cViewPr varScale="1">
        <p:scale>
          <a:sx n="82" d="100"/>
          <a:sy n="82" d="100"/>
        </p:scale>
        <p:origin x="39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B9164-EE86-4516-8D97-961D9C592979}"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FC4657-EAFE-43BB-8084-9C71C7544FB8}" type="slidenum">
              <a:rPr lang="en-US" smtClean="0"/>
              <a:t>‹#›</a:t>
            </a:fld>
            <a:endParaRPr lang="en-US"/>
          </a:p>
        </p:txBody>
      </p:sp>
    </p:spTree>
    <p:extLst>
      <p:ext uri="{BB962C8B-B14F-4D97-AF65-F5344CB8AC3E}">
        <p14:creationId xmlns:p14="http://schemas.microsoft.com/office/powerpoint/2010/main" val="3630077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B9164-EE86-4516-8D97-961D9C592979}"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FC4657-EAFE-43BB-8084-9C71C7544FB8}" type="slidenum">
              <a:rPr lang="en-US" smtClean="0"/>
              <a:t>‹#›</a:t>
            </a:fld>
            <a:endParaRPr lang="en-US"/>
          </a:p>
        </p:txBody>
      </p:sp>
    </p:spTree>
    <p:extLst>
      <p:ext uri="{BB962C8B-B14F-4D97-AF65-F5344CB8AC3E}">
        <p14:creationId xmlns:p14="http://schemas.microsoft.com/office/powerpoint/2010/main" val="81170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B9164-EE86-4516-8D97-961D9C592979}"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FC4657-EAFE-43BB-8084-9C71C7544FB8}"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96251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B9164-EE86-4516-8D97-961D9C592979}"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FC4657-EAFE-43BB-8084-9C71C7544FB8}" type="slidenum">
              <a:rPr lang="en-US" smtClean="0"/>
              <a:t>‹#›</a:t>
            </a:fld>
            <a:endParaRPr lang="en-US"/>
          </a:p>
        </p:txBody>
      </p:sp>
    </p:spTree>
    <p:extLst>
      <p:ext uri="{BB962C8B-B14F-4D97-AF65-F5344CB8AC3E}">
        <p14:creationId xmlns:p14="http://schemas.microsoft.com/office/powerpoint/2010/main" val="938827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B9164-EE86-4516-8D97-961D9C592979}"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FC4657-EAFE-43BB-8084-9C71C7544FB8}"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51828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B9164-EE86-4516-8D97-961D9C592979}"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FC4657-EAFE-43BB-8084-9C71C7544FB8}" type="slidenum">
              <a:rPr lang="en-US" smtClean="0"/>
              <a:t>‹#›</a:t>
            </a:fld>
            <a:endParaRPr lang="en-US"/>
          </a:p>
        </p:txBody>
      </p:sp>
    </p:spTree>
    <p:extLst>
      <p:ext uri="{BB962C8B-B14F-4D97-AF65-F5344CB8AC3E}">
        <p14:creationId xmlns:p14="http://schemas.microsoft.com/office/powerpoint/2010/main" val="2994929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B9164-EE86-4516-8D97-961D9C592979}"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FC4657-EAFE-43BB-8084-9C71C7544FB8}" type="slidenum">
              <a:rPr lang="en-US" smtClean="0"/>
              <a:t>‹#›</a:t>
            </a:fld>
            <a:endParaRPr lang="en-US"/>
          </a:p>
        </p:txBody>
      </p:sp>
    </p:spTree>
    <p:extLst>
      <p:ext uri="{BB962C8B-B14F-4D97-AF65-F5344CB8AC3E}">
        <p14:creationId xmlns:p14="http://schemas.microsoft.com/office/powerpoint/2010/main" val="25363466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B9164-EE86-4516-8D97-961D9C592979}"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FC4657-EAFE-43BB-8084-9C71C7544FB8}" type="slidenum">
              <a:rPr lang="en-US" smtClean="0"/>
              <a:t>‹#›</a:t>
            </a:fld>
            <a:endParaRPr lang="en-US"/>
          </a:p>
        </p:txBody>
      </p:sp>
    </p:spTree>
    <p:extLst>
      <p:ext uri="{BB962C8B-B14F-4D97-AF65-F5344CB8AC3E}">
        <p14:creationId xmlns:p14="http://schemas.microsoft.com/office/powerpoint/2010/main" val="151784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B9164-EE86-4516-8D97-961D9C592979}"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FC4657-EAFE-43BB-8084-9C71C7544FB8}" type="slidenum">
              <a:rPr lang="en-US" smtClean="0"/>
              <a:t>‹#›</a:t>
            </a:fld>
            <a:endParaRPr lang="en-US"/>
          </a:p>
        </p:txBody>
      </p:sp>
    </p:spTree>
    <p:extLst>
      <p:ext uri="{BB962C8B-B14F-4D97-AF65-F5344CB8AC3E}">
        <p14:creationId xmlns:p14="http://schemas.microsoft.com/office/powerpoint/2010/main" val="1778329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B9164-EE86-4516-8D97-961D9C592979}"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FC4657-EAFE-43BB-8084-9C71C7544FB8}" type="slidenum">
              <a:rPr lang="en-US" smtClean="0"/>
              <a:t>‹#›</a:t>
            </a:fld>
            <a:endParaRPr lang="en-US"/>
          </a:p>
        </p:txBody>
      </p:sp>
    </p:spTree>
    <p:extLst>
      <p:ext uri="{BB962C8B-B14F-4D97-AF65-F5344CB8AC3E}">
        <p14:creationId xmlns:p14="http://schemas.microsoft.com/office/powerpoint/2010/main" val="3912849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B9164-EE86-4516-8D97-961D9C592979}" type="datetimeFigureOut">
              <a:rPr lang="en-US" smtClean="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FC4657-EAFE-43BB-8084-9C71C7544FB8}" type="slidenum">
              <a:rPr lang="en-US" smtClean="0"/>
              <a:t>‹#›</a:t>
            </a:fld>
            <a:endParaRPr lang="en-US"/>
          </a:p>
        </p:txBody>
      </p:sp>
    </p:spTree>
    <p:extLst>
      <p:ext uri="{BB962C8B-B14F-4D97-AF65-F5344CB8AC3E}">
        <p14:creationId xmlns:p14="http://schemas.microsoft.com/office/powerpoint/2010/main" val="3459782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B9164-EE86-4516-8D97-961D9C592979}" type="datetimeFigureOut">
              <a:rPr lang="en-US" smtClean="0"/>
              <a:t>4/17/2023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FC4657-EAFE-43BB-8084-9C71C7544FB8}" type="slidenum">
              <a:rPr lang="en-US" smtClean="0"/>
              <a:t>‹#›</a:t>
            </a:fld>
            <a:endParaRPr lang="en-US"/>
          </a:p>
        </p:txBody>
      </p:sp>
    </p:spTree>
    <p:extLst>
      <p:ext uri="{BB962C8B-B14F-4D97-AF65-F5344CB8AC3E}">
        <p14:creationId xmlns:p14="http://schemas.microsoft.com/office/powerpoint/2010/main" val="3671698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B9164-EE86-4516-8D97-961D9C592979}" type="datetimeFigureOut">
              <a:rPr lang="en-US" smtClean="0"/>
              <a:t>4/17/2023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FC4657-EAFE-43BB-8084-9C71C7544FB8}" type="slidenum">
              <a:rPr lang="en-US" smtClean="0"/>
              <a:t>‹#›</a:t>
            </a:fld>
            <a:endParaRPr lang="en-US"/>
          </a:p>
        </p:txBody>
      </p:sp>
    </p:spTree>
    <p:extLst>
      <p:ext uri="{BB962C8B-B14F-4D97-AF65-F5344CB8AC3E}">
        <p14:creationId xmlns:p14="http://schemas.microsoft.com/office/powerpoint/2010/main" val="20747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B9164-EE86-4516-8D97-961D9C592979}" type="datetimeFigureOut">
              <a:rPr lang="en-US" smtClean="0"/>
              <a:t>4/17/2023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FC4657-EAFE-43BB-8084-9C71C7544FB8}" type="slidenum">
              <a:rPr lang="en-US" smtClean="0"/>
              <a:t>‹#›</a:t>
            </a:fld>
            <a:endParaRPr lang="en-US"/>
          </a:p>
        </p:txBody>
      </p:sp>
    </p:spTree>
    <p:extLst>
      <p:ext uri="{BB962C8B-B14F-4D97-AF65-F5344CB8AC3E}">
        <p14:creationId xmlns:p14="http://schemas.microsoft.com/office/powerpoint/2010/main" val="2819041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B9164-EE86-4516-8D97-961D9C592979}" type="datetimeFigureOut">
              <a:rPr lang="en-US" smtClean="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FC4657-EAFE-43BB-8084-9C71C7544FB8}" type="slidenum">
              <a:rPr lang="en-US" smtClean="0"/>
              <a:t>‹#›</a:t>
            </a:fld>
            <a:endParaRPr lang="en-US"/>
          </a:p>
        </p:txBody>
      </p:sp>
    </p:spTree>
    <p:extLst>
      <p:ext uri="{BB962C8B-B14F-4D97-AF65-F5344CB8AC3E}">
        <p14:creationId xmlns:p14="http://schemas.microsoft.com/office/powerpoint/2010/main" val="223368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B9164-EE86-4516-8D97-961D9C592979}" type="datetimeFigureOut">
              <a:rPr lang="en-US" smtClean="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FC4657-EAFE-43BB-8084-9C71C7544FB8}" type="slidenum">
              <a:rPr lang="en-US" smtClean="0"/>
              <a:t>‹#›</a:t>
            </a:fld>
            <a:endParaRPr lang="en-US"/>
          </a:p>
        </p:txBody>
      </p:sp>
    </p:spTree>
    <p:extLst>
      <p:ext uri="{BB962C8B-B14F-4D97-AF65-F5344CB8AC3E}">
        <p14:creationId xmlns:p14="http://schemas.microsoft.com/office/powerpoint/2010/main" val="3855047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BCB9164-EE86-4516-8D97-961D9C592979}" type="datetimeFigureOut">
              <a:rPr lang="en-US" smtClean="0"/>
              <a:t>4/17/2023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FFC4657-EAFE-43BB-8084-9C71C7544FB8}" type="slidenum">
              <a:rPr lang="en-US" smtClean="0"/>
              <a:t>‹#›</a:t>
            </a:fld>
            <a:endParaRPr lang="en-US"/>
          </a:p>
        </p:txBody>
      </p:sp>
    </p:spTree>
    <p:extLst>
      <p:ext uri="{BB962C8B-B14F-4D97-AF65-F5344CB8AC3E}">
        <p14:creationId xmlns:p14="http://schemas.microsoft.com/office/powerpoint/2010/main" val="3818538449"/>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hyperlink" Target="https://youtu.be/CLVJVA9cTuU" TargetMode="External"/><Relationship Id="rId2" Type="http://schemas.openxmlformats.org/officeDocument/2006/relationships/hyperlink" Target="https://youtu.be/3NWT9k-6xGg" TargetMode="External"/><Relationship Id="rId1" Type="http://schemas.openxmlformats.org/officeDocument/2006/relationships/slideLayout" Target="../slideLayouts/slideLayout1.xml"/><Relationship Id="rId5" Type="http://schemas.openxmlformats.org/officeDocument/2006/relationships/hyperlink" Target="https://youtu.be/RsaUVrg9aNo" TargetMode="External"/><Relationship Id="rId4" Type="http://schemas.openxmlformats.org/officeDocument/2006/relationships/hyperlink" Target="https://youtu.be/uPJ2-6YPRj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8F74-B63C-F559-E004-314FDA06A36D}"/>
              </a:ext>
            </a:extLst>
          </p:cNvPr>
          <p:cNvSpPr>
            <a:spLocks noGrp="1"/>
          </p:cNvSpPr>
          <p:nvPr>
            <p:ph type="ctrTitle"/>
          </p:nvPr>
        </p:nvSpPr>
        <p:spPr>
          <a:xfrm>
            <a:off x="1584271" y="4795225"/>
            <a:ext cx="7766936" cy="1646302"/>
          </a:xfrm>
        </p:spPr>
        <p:txBody>
          <a:bodyPr/>
          <a:lstStyle/>
          <a:p>
            <a:pPr marL="0" marR="0" algn="ctr">
              <a:lnSpc>
                <a:spcPct val="107000"/>
              </a:lnSpc>
              <a:spcBef>
                <a:spcPts val="0"/>
              </a:spcBef>
              <a:spcAft>
                <a:spcPts val="800"/>
              </a:spcAft>
            </a:pP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b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Assignment 03 : Implement microservice backend for the minimal viable product (MVP)</a:t>
            </a:r>
            <a:b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IT4020 - Modern Topics in IT</a:t>
            </a:r>
            <a:b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Year 4, Semester 1</a:t>
            </a:r>
            <a:b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(2023) – Weekend Batch</a:t>
            </a:r>
            <a:b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lang="en-US" dirty="0">
              <a:solidFill>
                <a:schemeClr val="tx1"/>
              </a:solidFill>
            </a:endParaRPr>
          </a:p>
        </p:txBody>
      </p:sp>
      <p:pic>
        <p:nvPicPr>
          <p:cNvPr id="4" name="Picture 3" descr="A picture containing text, clipart, vector graphics&#10;&#10;Description automatically generated">
            <a:extLst>
              <a:ext uri="{FF2B5EF4-FFF2-40B4-BE49-F238E27FC236}">
                <a16:creationId xmlns:a16="http://schemas.microsoft.com/office/drawing/2014/main" id="{00F96FC8-FDC3-3E44-3BAD-419222E78D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44008" y="1486049"/>
            <a:ext cx="1699786" cy="2125122"/>
          </a:xfrm>
          <a:prstGeom prst="rect">
            <a:avLst/>
          </a:prstGeom>
          <a:noFill/>
          <a:ln>
            <a:noFill/>
          </a:ln>
        </p:spPr>
      </p:pic>
      <p:sp>
        <p:nvSpPr>
          <p:cNvPr id="6" name="TextBox 5">
            <a:extLst>
              <a:ext uri="{FF2B5EF4-FFF2-40B4-BE49-F238E27FC236}">
                <a16:creationId xmlns:a16="http://schemas.microsoft.com/office/drawing/2014/main" id="{0DD09C0F-CF8C-167A-A45B-C36FB0B572A3}"/>
              </a:ext>
            </a:extLst>
          </p:cNvPr>
          <p:cNvSpPr txBox="1"/>
          <p:nvPr/>
        </p:nvSpPr>
        <p:spPr>
          <a:xfrm>
            <a:off x="2258008" y="615395"/>
            <a:ext cx="6102220" cy="374077"/>
          </a:xfrm>
          <a:prstGeom prst="rect">
            <a:avLst/>
          </a:prstGeom>
          <a:noFill/>
        </p:spPr>
        <p:txBody>
          <a:bodyPr wrap="square">
            <a:spAutoFit/>
          </a:bodyPr>
          <a:lstStyle/>
          <a:p>
            <a:pPr marL="0" marR="0" algn="ctr">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Sri Lanka Institute of Information Technology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88148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8CFF644-14A1-594F-57C7-3A7E6BFBEDC9}"/>
              </a:ext>
            </a:extLst>
          </p:cNvPr>
          <p:cNvSpPr txBox="1"/>
          <p:nvPr/>
        </p:nvSpPr>
        <p:spPr>
          <a:xfrm>
            <a:off x="3797559" y="524461"/>
            <a:ext cx="4898572" cy="400110"/>
          </a:xfrm>
          <a:prstGeom prst="rect">
            <a:avLst/>
          </a:prstGeom>
          <a:noFill/>
        </p:spPr>
        <p:txBody>
          <a:bodyPr wrap="square">
            <a:spAutoFit/>
          </a:bodyPr>
          <a:lstStyle/>
          <a:p>
            <a:r>
              <a:rPr lang="en-US" sz="2000" b="1" dirty="0">
                <a:solidFill>
                  <a:schemeClr val="accent2">
                    <a:lumMod val="75000"/>
                  </a:schemeClr>
                </a:solidFill>
              </a:rPr>
              <a:t>Explain the usage of API gateway</a:t>
            </a:r>
          </a:p>
        </p:txBody>
      </p:sp>
      <p:sp>
        <p:nvSpPr>
          <p:cNvPr id="7" name="TextBox 6">
            <a:extLst>
              <a:ext uri="{FF2B5EF4-FFF2-40B4-BE49-F238E27FC236}">
                <a16:creationId xmlns:a16="http://schemas.microsoft.com/office/drawing/2014/main" id="{6939B3C3-010F-A025-B50E-E36564CF2685}"/>
              </a:ext>
            </a:extLst>
          </p:cNvPr>
          <p:cNvSpPr txBox="1"/>
          <p:nvPr/>
        </p:nvSpPr>
        <p:spPr>
          <a:xfrm>
            <a:off x="853750" y="1281874"/>
            <a:ext cx="9750490" cy="4294252"/>
          </a:xfrm>
          <a:prstGeom prst="rect">
            <a:avLst/>
          </a:prstGeom>
          <a:noFill/>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Centralized API management - An API Gateway serves as a centralized point for managing all the APIs in a system. It can handle requests from multiple clients and route them to the appropriate backend services.</a:t>
            </a:r>
          </a:p>
          <a:p>
            <a:pPr marL="342900" marR="0" lvl="0" indent="-342900">
              <a:lnSpc>
                <a:spcPct val="107000"/>
              </a:lnSpc>
              <a:spcBef>
                <a:spcPts val="0"/>
              </a:spcBef>
              <a:spcAft>
                <a:spcPts val="0"/>
              </a:spcAft>
              <a:buFont typeface="Symbol" panose="05050102010706020507" pitchFamily="18" charset="2"/>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Security -  An API Gateway can provide an additional layer of security to APIs by enforcing authentication and authorization rules. It can also protect against common attacks like DDoS, SQL injection, and cross-site scripting.</a:t>
            </a:r>
          </a:p>
          <a:p>
            <a:pPr marL="342900" marR="0" lvl="0" indent="-342900">
              <a:lnSpc>
                <a:spcPct val="107000"/>
              </a:lnSpc>
              <a:spcBef>
                <a:spcPts val="0"/>
              </a:spcBef>
              <a:spcAft>
                <a:spcPts val="0"/>
              </a:spcAft>
              <a:buFont typeface="Symbol" panose="05050102010706020507" pitchFamily="18" charset="2"/>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Traffic management- An API Gateway can distribute incoming requests across multiple instances of a backend service to ensure optimal performance and availability. It can also perform load balancing, caching, and rate limiting to prevent service overload.</a:t>
            </a:r>
          </a:p>
          <a:p>
            <a:pPr marL="342900" marR="0" lvl="0" indent="-342900">
              <a:lnSpc>
                <a:spcPct val="107000"/>
              </a:lnSpc>
              <a:spcBef>
                <a:spcPts val="0"/>
              </a:spcBef>
              <a:spcAft>
                <a:spcPts val="0"/>
              </a:spcAft>
              <a:buFont typeface="Symbol" panose="05050102010706020507" pitchFamily="18" charset="2"/>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Monitoring and analytics-An API Gateway can collect data on the usage of APIs and provide insights into performance, errors, and usage patterns. This information can be used to optimize the API design and improve the user experience.</a:t>
            </a:r>
          </a:p>
          <a:p>
            <a:pPr marL="342900" marR="0" lvl="0" indent="-342900">
              <a:lnSpc>
                <a:spcPct val="107000"/>
              </a:lnSpc>
              <a:spcBef>
                <a:spcPts val="0"/>
              </a:spcBef>
              <a:spcAft>
                <a:spcPts val="0"/>
              </a:spcAft>
              <a:buFont typeface="Symbol" panose="05050102010706020507" pitchFamily="18" charset="2"/>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Protocol translation-An API Gateway can translate between different protocols and data formats to enable communication between different systems. For example, it can translate RESTful API requests into SOAP requests or vice versa.</a:t>
            </a:r>
          </a:p>
          <a:p>
            <a:pPr marR="0" lvl="0">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Simplified client development- An API Gateway can provide a unified interface for multiple backend services, making it easier for clients to interact with them. It can also hide the complexity of the underlying services by providing a simpler API.</a:t>
            </a:r>
          </a:p>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084118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702171-E7BB-F74D-92CD-A5F0CCA6ECEA}"/>
              </a:ext>
            </a:extLst>
          </p:cNvPr>
          <p:cNvSpPr txBox="1"/>
          <p:nvPr/>
        </p:nvSpPr>
        <p:spPr>
          <a:xfrm>
            <a:off x="1768323" y="802432"/>
            <a:ext cx="6582575" cy="4863492"/>
          </a:xfrm>
          <a:prstGeom prst="rect">
            <a:avLst/>
          </a:prstGeom>
        </p:spPr>
        <p:txBody>
          <a:bodyPr vert="horz" lIns="91440" tIns="45720" rIns="91440" bIns="45720" rtlCol="0" anchor="ctr">
            <a:normAutofit/>
          </a:bodyPr>
          <a:lstStyle/>
          <a:p>
            <a:pPr algn="r">
              <a:spcBef>
                <a:spcPct val="0"/>
              </a:spcBef>
              <a:spcAft>
                <a:spcPts val="600"/>
              </a:spcAft>
            </a:pPr>
            <a:r>
              <a:rPr lang="en-US" sz="5400" dirty="0">
                <a:solidFill>
                  <a:schemeClr val="accent2">
                    <a:lumMod val="50000"/>
                  </a:schemeClr>
                </a:solidFill>
                <a:effectLst/>
                <a:latin typeface="Amasis MT Pro Medium" panose="02040604050005020304" pitchFamily="18" charset="0"/>
              </a:rPr>
              <a:t>IT20178154</a:t>
            </a:r>
          </a:p>
          <a:p>
            <a:pPr algn="r">
              <a:spcBef>
                <a:spcPct val="0"/>
              </a:spcBef>
              <a:spcAft>
                <a:spcPts val="600"/>
              </a:spcAft>
            </a:pPr>
            <a:r>
              <a:rPr lang="en-US" sz="5400" dirty="0">
                <a:solidFill>
                  <a:srgbClr val="92D050"/>
                </a:solidFill>
                <a:effectLst/>
                <a:latin typeface="Amasis MT Pro Medium" panose="02040604050005020304" pitchFamily="18" charset="0"/>
              </a:rPr>
              <a:t>Dilshan P A D S D</a:t>
            </a:r>
          </a:p>
          <a:p>
            <a:pPr algn="r">
              <a:spcBef>
                <a:spcPct val="0"/>
              </a:spcBef>
              <a:spcAft>
                <a:spcPts val="600"/>
              </a:spcAft>
            </a:pPr>
            <a:r>
              <a:rPr lang="en-US" sz="5400" dirty="0">
                <a:solidFill>
                  <a:srgbClr val="92D050"/>
                </a:solidFill>
                <a:effectLst/>
                <a:latin typeface="Amasis MT Pro Medium" panose="02040604050005020304" pitchFamily="18" charset="0"/>
              </a:rPr>
              <a:t> </a:t>
            </a:r>
            <a:r>
              <a:rPr lang="en-US" sz="5400" dirty="0">
                <a:solidFill>
                  <a:schemeClr val="accent2"/>
                </a:solidFill>
                <a:effectLst/>
                <a:latin typeface="Amasis MT Pro Medium" panose="02040604050005020304" pitchFamily="18" charset="0"/>
              </a:rPr>
              <a:t>Supplier Service</a:t>
            </a:r>
          </a:p>
        </p:txBody>
      </p:sp>
    </p:spTree>
    <p:extLst>
      <p:ext uri="{BB962C8B-B14F-4D97-AF65-F5344CB8AC3E}">
        <p14:creationId xmlns:p14="http://schemas.microsoft.com/office/powerpoint/2010/main" val="980492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D8D112-8B46-4A36-8D68-E44E76AA12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866" y="1521414"/>
            <a:ext cx="11164267" cy="5082980"/>
          </a:xfrm>
          <a:prstGeom prst="rect">
            <a:avLst/>
          </a:prstGeom>
        </p:spPr>
      </p:pic>
      <p:sp>
        <p:nvSpPr>
          <p:cNvPr id="5" name="TextBox 4">
            <a:extLst>
              <a:ext uri="{FF2B5EF4-FFF2-40B4-BE49-F238E27FC236}">
                <a16:creationId xmlns:a16="http://schemas.microsoft.com/office/drawing/2014/main" id="{8D4DA75F-105B-C59E-90E2-E6F86C290B2D}"/>
              </a:ext>
            </a:extLst>
          </p:cNvPr>
          <p:cNvSpPr txBox="1"/>
          <p:nvPr/>
        </p:nvSpPr>
        <p:spPr>
          <a:xfrm>
            <a:off x="4814596" y="253606"/>
            <a:ext cx="3853542" cy="400110"/>
          </a:xfrm>
          <a:prstGeom prst="rect">
            <a:avLst/>
          </a:prstGeom>
          <a:noFill/>
        </p:spPr>
        <p:txBody>
          <a:bodyPr wrap="square">
            <a:spAutoFit/>
          </a:bodyPr>
          <a:lstStyle/>
          <a:p>
            <a:r>
              <a:rPr lang="en-US" sz="2000" b="1" dirty="0">
                <a:solidFill>
                  <a:srgbClr val="FF0000"/>
                </a:solidFill>
                <a:effectLst/>
              </a:rPr>
              <a:t>Supplier Service</a:t>
            </a:r>
            <a:endParaRPr lang="en-US" sz="2000" b="1" dirty="0">
              <a:solidFill>
                <a:srgbClr val="FF0000"/>
              </a:solidFill>
            </a:endParaRPr>
          </a:p>
        </p:txBody>
      </p:sp>
      <p:sp>
        <p:nvSpPr>
          <p:cNvPr id="7" name="TextBox 6">
            <a:extLst>
              <a:ext uri="{FF2B5EF4-FFF2-40B4-BE49-F238E27FC236}">
                <a16:creationId xmlns:a16="http://schemas.microsoft.com/office/drawing/2014/main" id="{4C29A0EB-E91F-929E-FED5-7FDAD430E295}"/>
              </a:ext>
            </a:extLst>
          </p:cNvPr>
          <p:cNvSpPr txBox="1"/>
          <p:nvPr/>
        </p:nvSpPr>
        <p:spPr>
          <a:xfrm>
            <a:off x="597159" y="568900"/>
            <a:ext cx="11164267" cy="1077218"/>
          </a:xfrm>
          <a:prstGeom prst="rect">
            <a:avLst/>
          </a:prstGeom>
          <a:noFill/>
        </p:spPr>
        <p:txBody>
          <a:bodyPr wrap="square">
            <a:spAutoFit/>
          </a:bodyPr>
          <a:lstStyle/>
          <a:p>
            <a:r>
              <a:rPr lang="en-US" sz="1600" dirty="0"/>
              <a:t> Elaborate how you can avoid having multiple ports with the gateway you implemented and Solution should have proper folder structure with minimum two microservices and an Ocelot API Gateway.</a:t>
            </a:r>
          </a:p>
          <a:p>
            <a:r>
              <a:rPr lang="en-US" sz="1600" b="1" dirty="0" err="1">
                <a:solidFill>
                  <a:schemeClr val="accent5"/>
                </a:solidFill>
              </a:rPr>
              <a:t>Ocelot.json</a:t>
            </a:r>
            <a:r>
              <a:rPr lang="en-US" sz="1600" b="1" dirty="0">
                <a:solidFill>
                  <a:schemeClr val="accent5"/>
                </a:solidFill>
              </a:rPr>
              <a:t> in Supplier Service</a:t>
            </a:r>
          </a:p>
          <a:p>
            <a:endParaRPr lang="en-US" sz="1600" dirty="0">
              <a:solidFill>
                <a:srgbClr val="002060"/>
              </a:solidFill>
            </a:endParaRPr>
          </a:p>
        </p:txBody>
      </p:sp>
    </p:spTree>
    <p:extLst>
      <p:ext uri="{BB962C8B-B14F-4D97-AF65-F5344CB8AC3E}">
        <p14:creationId xmlns:p14="http://schemas.microsoft.com/office/powerpoint/2010/main" val="2841796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64A04C-975A-48E7-B85F-3E25B4942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469" y="1189360"/>
            <a:ext cx="11324301" cy="4945809"/>
          </a:xfrm>
          <a:prstGeom prst="rect">
            <a:avLst/>
          </a:prstGeom>
        </p:spPr>
      </p:pic>
      <p:sp>
        <p:nvSpPr>
          <p:cNvPr id="4" name="TextBox 3">
            <a:extLst>
              <a:ext uri="{FF2B5EF4-FFF2-40B4-BE49-F238E27FC236}">
                <a16:creationId xmlns:a16="http://schemas.microsoft.com/office/drawing/2014/main" id="{EBBA08AC-F43C-C901-916A-93D32783CD2E}"/>
              </a:ext>
            </a:extLst>
          </p:cNvPr>
          <p:cNvSpPr txBox="1"/>
          <p:nvPr/>
        </p:nvSpPr>
        <p:spPr>
          <a:xfrm>
            <a:off x="709126" y="524460"/>
            <a:ext cx="3918857" cy="369332"/>
          </a:xfrm>
          <a:prstGeom prst="rect">
            <a:avLst/>
          </a:prstGeom>
          <a:noFill/>
        </p:spPr>
        <p:txBody>
          <a:bodyPr wrap="square">
            <a:spAutoFit/>
          </a:bodyPr>
          <a:lstStyle/>
          <a:p>
            <a:r>
              <a:rPr lang="en-US" sz="1800" b="1" dirty="0" err="1">
                <a:solidFill>
                  <a:schemeClr val="accent5"/>
                </a:solidFill>
              </a:rPr>
              <a:t>Ocelot.json</a:t>
            </a:r>
            <a:r>
              <a:rPr lang="en-US" sz="1800" b="1" dirty="0">
                <a:solidFill>
                  <a:schemeClr val="accent5"/>
                </a:solidFill>
              </a:rPr>
              <a:t> in Supplier Service</a:t>
            </a:r>
          </a:p>
        </p:txBody>
      </p:sp>
    </p:spTree>
    <p:extLst>
      <p:ext uri="{BB962C8B-B14F-4D97-AF65-F5344CB8AC3E}">
        <p14:creationId xmlns:p14="http://schemas.microsoft.com/office/powerpoint/2010/main" val="2714202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8E6CF00-F7BB-4A10-9B27-C61083265427}"/>
              </a:ext>
            </a:extLst>
          </p:cNvPr>
          <p:cNvSpPr txBox="1"/>
          <p:nvPr/>
        </p:nvSpPr>
        <p:spPr>
          <a:xfrm>
            <a:off x="3610947" y="309367"/>
            <a:ext cx="3890865" cy="369332"/>
          </a:xfrm>
          <a:prstGeom prst="rect">
            <a:avLst/>
          </a:prstGeom>
          <a:noFill/>
        </p:spPr>
        <p:txBody>
          <a:bodyPr wrap="square">
            <a:spAutoFit/>
          </a:bodyPr>
          <a:lstStyle/>
          <a:p>
            <a:r>
              <a:rPr lang="en-US" sz="1800" b="1" dirty="0"/>
              <a:t>Screen captures OF </a:t>
            </a:r>
            <a:r>
              <a:rPr lang="en-US" b="1" dirty="0"/>
              <a:t>Supplier</a:t>
            </a:r>
            <a:r>
              <a:rPr lang="en-US" sz="1800" b="1" dirty="0"/>
              <a:t> API</a:t>
            </a:r>
          </a:p>
        </p:txBody>
      </p:sp>
      <p:pic>
        <p:nvPicPr>
          <p:cNvPr id="7" name="Picture 6" descr="Application&#10;&#10;Description automatically generated with medium confidence">
            <a:extLst>
              <a:ext uri="{FF2B5EF4-FFF2-40B4-BE49-F238E27FC236}">
                <a16:creationId xmlns:a16="http://schemas.microsoft.com/office/drawing/2014/main" id="{8D5496C6-6448-440A-88F2-9FEF1DCC4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49" y="893938"/>
            <a:ext cx="11525251" cy="5470029"/>
          </a:xfrm>
          <a:prstGeom prst="rect">
            <a:avLst/>
          </a:prstGeom>
        </p:spPr>
      </p:pic>
    </p:spTree>
    <p:extLst>
      <p:ext uri="{BB962C8B-B14F-4D97-AF65-F5344CB8AC3E}">
        <p14:creationId xmlns:p14="http://schemas.microsoft.com/office/powerpoint/2010/main" val="1611582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7116E6-B8F5-4A8F-A9BF-AE6ADDF37AC2}"/>
              </a:ext>
            </a:extLst>
          </p:cNvPr>
          <p:cNvSpPr txBox="1"/>
          <p:nvPr/>
        </p:nvSpPr>
        <p:spPr>
          <a:xfrm>
            <a:off x="4419600" y="0"/>
            <a:ext cx="2488746" cy="532785"/>
          </a:xfrm>
          <a:prstGeom prst="rect">
            <a:avLst/>
          </a:prstGeom>
          <a:noFill/>
        </p:spPr>
        <p:txBody>
          <a:bodyPr wrap="square">
            <a:spAutoFit/>
          </a:bodyPr>
          <a:lstStyle/>
          <a:p>
            <a:r>
              <a:rPr lang="en-US" sz="2800" b="1" dirty="0">
                <a:solidFill>
                  <a:schemeClr val="accent5"/>
                </a:solidFill>
              </a:rPr>
              <a:t>GET</a:t>
            </a:r>
            <a:r>
              <a:rPr lang="en-US" dirty="0"/>
              <a:t> Method</a:t>
            </a:r>
          </a:p>
        </p:txBody>
      </p:sp>
      <p:pic>
        <p:nvPicPr>
          <p:cNvPr id="6" name="Picture 5" descr="Graphical user interface&#10;&#10;Description automatically generated">
            <a:extLst>
              <a:ext uri="{FF2B5EF4-FFF2-40B4-BE49-F238E27FC236}">
                <a16:creationId xmlns:a16="http://schemas.microsoft.com/office/drawing/2014/main" id="{A838F229-A01E-4011-B0F8-3345B12430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624880"/>
            <a:ext cx="11677651" cy="5972770"/>
          </a:xfrm>
          <a:prstGeom prst="rect">
            <a:avLst/>
          </a:prstGeom>
        </p:spPr>
      </p:pic>
    </p:spTree>
    <p:extLst>
      <p:ext uri="{BB962C8B-B14F-4D97-AF65-F5344CB8AC3E}">
        <p14:creationId xmlns:p14="http://schemas.microsoft.com/office/powerpoint/2010/main" val="4051439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8A4574-E344-4DEE-B8A6-D9F1E44FBE4A}"/>
              </a:ext>
            </a:extLst>
          </p:cNvPr>
          <p:cNvSpPr txBox="1"/>
          <p:nvPr/>
        </p:nvSpPr>
        <p:spPr>
          <a:xfrm>
            <a:off x="4956800" y="0"/>
            <a:ext cx="3181738" cy="523220"/>
          </a:xfrm>
          <a:prstGeom prst="rect">
            <a:avLst/>
          </a:prstGeom>
          <a:noFill/>
        </p:spPr>
        <p:txBody>
          <a:bodyPr wrap="square">
            <a:spAutoFit/>
          </a:bodyPr>
          <a:lstStyle/>
          <a:p>
            <a:r>
              <a:rPr lang="en-US" sz="2800" b="1" dirty="0">
                <a:solidFill>
                  <a:schemeClr val="accent5"/>
                </a:solidFill>
              </a:rPr>
              <a:t>POST</a:t>
            </a:r>
            <a:r>
              <a:rPr lang="en-US" dirty="0"/>
              <a:t> Method</a:t>
            </a:r>
          </a:p>
        </p:txBody>
      </p:sp>
      <p:pic>
        <p:nvPicPr>
          <p:cNvPr id="8" name="Picture 7" descr="Background pattern&#10;&#10;Description automatically generated">
            <a:extLst>
              <a:ext uri="{FF2B5EF4-FFF2-40B4-BE49-F238E27FC236}">
                <a16:creationId xmlns:a16="http://schemas.microsoft.com/office/drawing/2014/main" id="{F687F91E-CE54-4ABF-9830-45A002775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63" y="408614"/>
            <a:ext cx="10867062" cy="2507197"/>
          </a:xfrm>
          <a:prstGeom prst="rect">
            <a:avLst/>
          </a:prstGeom>
        </p:spPr>
      </p:pic>
      <p:pic>
        <p:nvPicPr>
          <p:cNvPr id="10" name="Picture 9" descr="Background pattern&#10;&#10;Description automatically generated">
            <a:extLst>
              <a:ext uri="{FF2B5EF4-FFF2-40B4-BE49-F238E27FC236}">
                <a16:creationId xmlns:a16="http://schemas.microsoft.com/office/drawing/2014/main" id="{360A180D-7D1B-47D7-9640-E18AF1DC1E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06064"/>
            <a:ext cx="11872989" cy="4053552"/>
          </a:xfrm>
          <a:prstGeom prst="rect">
            <a:avLst/>
          </a:prstGeom>
        </p:spPr>
      </p:pic>
    </p:spTree>
    <p:extLst>
      <p:ext uri="{BB962C8B-B14F-4D97-AF65-F5344CB8AC3E}">
        <p14:creationId xmlns:p14="http://schemas.microsoft.com/office/powerpoint/2010/main" val="544730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E04B32-304D-424C-B6A7-9AA9A400287B}"/>
              </a:ext>
            </a:extLst>
          </p:cNvPr>
          <p:cNvSpPr txBox="1"/>
          <p:nvPr/>
        </p:nvSpPr>
        <p:spPr>
          <a:xfrm>
            <a:off x="4728287" y="0"/>
            <a:ext cx="2125824" cy="535891"/>
          </a:xfrm>
          <a:prstGeom prst="rect">
            <a:avLst/>
          </a:prstGeom>
          <a:noFill/>
        </p:spPr>
        <p:txBody>
          <a:bodyPr wrap="square">
            <a:spAutoFit/>
          </a:bodyPr>
          <a:lstStyle/>
          <a:p>
            <a:r>
              <a:rPr lang="en-US" sz="2800" b="1" dirty="0">
                <a:solidFill>
                  <a:schemeClr val="accent5"/>
                </a:solidFill>
              </a:rPr>
              <a:t>PUT</a:t>
            </a:r>
            <a:r>
              <a:rPr lang="en-US" dirty="0"/>
              <a:t> Method</a:t>
            </a:r>
          </a:p>
        </p:txBody>
      </p:sp>
      <p:pic>
        <p:nvPicPr>
          <p:cNvPr id="6" name="Picture 5" descr="Background pattern&#10;&#10;Description automatically generated">
            <a:extLst>
              <a:ext uri="{FF2B5EF4-FFF2-40B4-BE49-F238E27FC236}">
                <a16:creationId xmlns:a16="http://schemas.microsoft.com/office/drawing/2014/main" id="{E43380D9-1F39-4A93-B2C3-508766916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68" y="418577"/>
            <a:ext cx="10425063" cy="2507197"/>
          </a:xfrm>
          <a:prstGeom prst="rect">
            <a:avLst/>
          </a:prstGeom>
        </p:spPr>
      </p:pic>
      <p:pic>
        <p:nvPicPr>
          <p:cNvPr id="8" name="Picture 7" descr="Background pattern&#10;&#10;Description automatically generated">
            <a:extLst>
              <a:ext uri="{FF2B5EF4-FFF2-40B4-BE49-F238E27FC236}">
                <a16:creationId xmlns:a16="http://schemas.microsoft.com/office/drawing/2014/main" id="{12E4B343-78BA-4AB3-97C7-CFE5D410F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668" y="2716523"/>
            <a:ext cx="10356477" cy="4141478"/>
          </a:xfrm>
          <a:prstGeom prst="rect">
            <a:avLst/>
          </a:prstGeom>
        </p:spPr>
      </p:pic>
    </p:spTree>
    <p:extLst>
      <p:ext uri="{BB962C8B-B14F-4D97-AF65-F5344CB8AC3E}">
        <p14:creationId xmlns:p14="http://schemas.microsoft.com/office/powerpoint/2010/main" val="1712497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081B5A-C758-4D12-B969-81447BB26513}"/>
              </a:ext>
            </a:extLst>
          </p:cNvPr>
          <p:cNvSpPr txBox="1"/>
          <p:nvPr/>
        </p:nvSpPr>
        <p:spPr>
          <a:xfrm>
            <a:off x="4799822" y="214638"/>
            <a:ext cx="2592356" cy="523220"/>
          </a:xfrm>
          <a:prstGeom prst="rect">
            <a:avLst/>
          </a:prstGeom>
          <a:noFill/>
        </p:spPr>
        <p:txBody>
          <a:bodyPr wrap="square">
            <a:spAutoFit/>
          </a:bodyPr>
          <a:lstStyle/>
          <a:p>
            <a:r>
              <a:rPr lang="en-US" sz="2800" b="1" dirty="0">
                <a:solidFill>
                  <a:schemeClr val="accent5"/>
                </a:solidFill>
              </a:rPr>
              <a:t>SEARCH</a:t>
            </a:r>
            <a:endParaRPr lang="en-US" dirty="0"/>
          </a:p>
        </p:txBody>
      </p:sp>
      <p:pic>
        <p:nvPicPr>
          <p:cNvPr id="6" name="Picture 5" descr="Graphical user interface, application&#10;&#10;Description automatically generated">
            <a:extLst>
              <a:ext uri="{FF2B5EF4-FFF2-40B4-BE49-F238E27FC236}">
                <a16:creationId xmlns:a16="http://schemas.microsoft.com/office/drawing/2014/main" id="{A6F27D13-7CAA-433C-B4A4-4C277EEB0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40" y="737858"/>
            <a:ext cx="11204294" cy="5701837"/>
          </a:xfrm>
          <a:prstGeom prst="rect">
            <a:avLst/>
          </a:prstGeom>
        </p:spPr>
      </p:pic>
    </p:spTree>
    <p:extLst>
      <p:ext uri="{BB962C8B-B14F-4D97-AF65-F5344CB8AC3E}">
        <p14:creationId xmlns:p14="http://schemas.microsoft.com/office/powerpoint/2010/main" val="1019701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1B3319-C1DE-4578-B455-25D58567DF1E}"/>
              </a:ext>
            </a:extLst>
          </p:cNvPr>
          <p:cNvSpPr txBox="1"/>
          <p:nvPr/>
        </p:nvSpPr>
        <p:spPr>
          <a:xfrm>
            <a:off x="4648200" y="133350"/>
            <a:ext cx="2685661" cy="532745"/>
          </a:xfrm>
          <a:prstGeom prst="rect">
            <a:avLst/>
          </a:prstGeom>
          <a:noFill/>
        </p:spPr>
        <p:txBody>
          <a:bodyPr wrap="square">
            <a:spAutoFit/>
          </a:bodyPr>
          <a:lstStyle/>
          <a:p>
            <a:r>
              <a:rPr lang="en-US" sz="2800" b="1" dirty="0">
                <a:solidFill>
                  <a:schemeClr val="accent5"/>
                </a:solidFill>
              </a:rPr>
              <a:t>DELETE</a:t>
            </a:r>
            <a:r>
              <a:rPr lang="en-US" dirty="0"/>
              <a:t> Method</a:t>
            </a:r>
          </a:p>
        </p:txBody>
      </p:sp>
      <p:pic>
        <p:nvPicPr>
          <p:cNvPr id="4" name="Picture 3" descr="Graphical user interface, application&#10;&#10;Description automatically generated">
            <a:extLst>
              <a:ext uri="{FF2B5EF4-FFF2-40B4-BE49-F238E27FC236}">
                <a16:creationId xmlns:a16="http://schemas.microsoft.com/office/drawing/2014/main" id="{E4181946-B503-4C07-8B15-5D016E59A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189" y="548182"/>
            <a:ext cx="10947689" cy="5761635"/>
          </a:xfrm>
          <a:prstGeom prst="rect">
            <a:avLst/>
          </a:prstGeom>
        </p:spPr>
      </p:pic>
    </p:spTree>
    <p:extLst>
      <p:ext uri="{BB962C8B-B14F-4D97-AF65-F5344CB8AC3E}">
        <p14:creationId xmlns:p14="http://schemas.microsoft.com/office/powerpoint/2010/main" val="485546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A0916FF-A2E0-FD53-E6D0-BA781A24A5CF}"/>
              </a:ext>
            </a:extLst>
          </p:cNvPr>
          <p:cNvSpPr>
            <a:spLocks noGrp="1"/>
          </p:cNvSpPr>
          <p:nvPr>
            <p:ph type="subTitle" idx="1"/>
          </p:nvPr>
        </p:nvSpPr>
        <p:spPr>
          <a:xfrm>
            <a:off x="4423389" y="426890"/>
            <a:ext cx="2163343" cy="477240"/>
          </a:xfrm>
        </p:spPr>
        <p:txBody>
          <a:bodyPr>
            <a:normAutofit/>
          </a:bodyPr>
          <a:lstStyle/>
          <a:p>
            <a:pPr algn="l"/>
            <a:r>
              <a:rPr lang="en-US" sz="2000" b="1" dirty="0">
                <a:solidFill>
                  <a:schemeClr val="tx1"/>
                </a:solidFill>
              </a:rPr>
              <a:t>Group Details</a:t>
            </a:r>
          </a:p>
        </p:txBody>
      </p:sp>
      <p:graphicFrame>
        <p:nvGraphicFramePr>
          <p:cNvPr id="4" name="Table 3">
            <a:extLst>
              <a:ext uri="{FF2B5EF4-FFF2-40B4-BE49-F238E27FC236}">
                <a16:creationId xmlns:a16="http://schemas.microsoft.com/office/drawing/2014/main" id="{B4D2561D-7474-8663-116F-AEAEDF51335A}"/>
              </a:ext>
            </a:extLst>
          </p:cNvPr>
          <p:cNvGraphicFramePr>
            <a:graphicFrameLocks noGrp="1"/>
          </p:cNvGraphicFramePr>
          <p:nvPr>
            <p:extLst>
              <p:ext uri="{D42A27DB-BD31-4B8C-83A1-F6EECF244321}">
                <p14:modId xmlns:p14="http://schemas.microsoft.com/office/powerpoint/2010/main" val="2333094559"/>
              </p:ext>
            </p:extLst>
          </p:nvPr>
        </p:nvGraphicFramePr>
        <p:xfrm>
          <a:off x="2357536" y="2738543"/>
          <a:ext cx="4669214" cy="3372648"/>
        </p:xfrm>
        <a:graphic>
          <a:graphicData uri="http://schemas.openxmlformats.org/drawingml/2006/table">
            <a:tbl>
              <a:tblPr firstRow="1" firstCol="1" bandRow="1">
                <a:tableStyleId>{5C22544A-7EE6-4342-B048-85BDC9FD1C3A}</a:tableStyleId>
              </a:tblPr>
              <a:tblGrid>
                <a:gridCol w="2569027">
                  <a:extLst>
                    <a:ext uri="{9D8B030D-6E8A-4147-A177-3AD203B41FA5}">
                      <a16:colId xmlns:a16="http://schemas.microsoft.com/office/drawing/2014/main" val="348260500"/>
                    </a:ext>
                  </a:extLst>
                </a:gridCol>
                <a:gridCol w="2100187">
                  <a:extLst>
                    <a:ext uri="{9D8B030D-6E8A-4147-A177-3AD203B41FA5}">
                      <a16:colId xmlns:a16="http://schemas.microsoft.com/office/drawing/2014/main" val="2596223335"/>
                    </a:ext>
                  </a:extLst>
                </a:gridCol>
              </a:tblGrid>
              <a:tr h="876478">
                <a:tc>
                  <a:txBody>
                    <a:bodyPr/>
                    <a:lstStyle/>
                    <a:p>
                      <a:pPr marL="0" marR="0">
                        <a:lnSpc>
                          <a:spcPct val="107000"/>
                        </a:lnSpc>
                        <a:spcBef>
                          <a:spcPts val="0"/>
                        </a:spcBef>
                        <a:spcAft>
                          <a:spcPts val="0"/>
                        </a:spcAft>
                      </a:pPr>
                      <a:r>
                        <a:rPr lang="en-US" sz="1600" dirty="0">
                          <a:solidFill>
                            <a:schemeClr val="tx1"/>
                          </a:solidFill>
                          <a:effectLst/>
                        </a:rPr>
                        <a:t>Registration Number</a:t>
                      </a:r>
                    </a:p>
                    <a:p>
                      <a:pPr marL="0" marR="0">
                        <a:lnSpc>
                          <a:spcPct val="107000"/>
                        </a:lnSpc>
                        <a:spcBef>
                          <a:spcPts val="0"/>
                        </a:spcBef>
                        <a:spcAft>
                          <a:spcPts val="0"/>
                        </a:spcAft>
                      </a:pPr>
                      <a:r>
                        <a:rPr lang="en-US" sz="1600" dirty="0">
                          <a:solidFill>
                            <a:schemeClr val="tx1"/>
                          </a:solidFill>
                          <a:effectLst/>
                        </a:rPr>
                        <a:t> </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9249" marR="109249" marT="0" marB="0"/>
                </a:tc>
                <a:tc>
                  <a:txBody>
                    <a:bodyPr/>
                    <a:lstStyle/>
                    <a:p>
                      <a:pPr marL="0" marR="0">
                        <a:lnSpc>
                          <a:spcPct val="107000"/>
                        </a:lnSpc>
                        <a:spcBef>
                          <a:spcPts val="0"/>
                        </a:spcBef>
                        <a:spcAft>
                          <a:spcPts val="0"/>
                        </a:spcAft>
                      </a:pPr>
                      <a:r>
                        <a:rPr lang="en-US" sz="1600" dirty="0">
                          <a:solidFill>
                            <a:schemeClr val="tx1"/>
                          </a:solidFill>
                          <a:effectLst/>
                        </a:rPr>
                        <a:t>Student Name</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9249" marR="109249" marT="0" marB="0"/>
                </a:tc>
                <a:extLst>
                  <a:ext uri="{0D108BD9-81ED-4DB2-BD59-A6C34878D82A}">
                    <a16:rowId xmlns:a16="http://schemas.microsoft.com/office/drawing/2014/main" val="2958755154"/>
                  </a:ext>
                </a:extLst>
              </a:tr>
              <a:tr h="0">
                <a:tc>
                  <a:txBody>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lang="en-US" sz="1600" dirty="0">
                          <a:solidFill>
                            <a:srgbClr val="002060"/>
                          </a:solidFill>
                          <a:effectLst/>
                        </a:rPr>
                        <a:t>IT20147396</a:t>
                      </a:r>
                      <a:endParaRPr lang="en-US" sz="16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6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9249" marR="109249" marT="0" marB="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effectLst/>
                        </a:rPr>
                        <a:t>Peiris B M G </a:t>
                      </a:r>
                    </a:p>
                    <a:p>
                      <a:endParaRPr lang="en-US" sz="1400" b="0" dirty="0">
                        <a:effectLst/>
                      </a:endParaRPr>
                    </a:p>
                    <a:p>
                      <a:pPr marL="0" marR="0">
                        <a:lnSpc>
                          <a:spcPct val="107000"/>
                        </a:lnSpc>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09249" marR="109249" marT="0" marB="0"/>
                </a:tc>
                <a:extLst>
                  <a:ext uri="{0D108BD9-81ED-4DB2-BD59-A6C34878D82A}">
                    <a16:rowId xmlns:a16="http://schemas.microsoft.com/office/drawing/2014/main" val="4028330922"/>
                  </a:ext>
                </a:extLst>
              </a:tr>
              <a:tr h="597043">
                <a:tc>
                  <a:txBody>
                    <a:bodyPr/>
                    <a:lstStyle/>
                    <a:p>
                      <a:pPr marL="0" marR="0">
                        <a:lnSpc>
                          <a:spcPct val="107000"/>
                        </a:lnSpc>
                        <a:spcBef>
                          <a:spcPts val="0"/>
                        </a:spcBef>
                        <a:spcAft>
                          <a:spcPts val="0"/>
                        </a:spcAft>
                      </a:pPr>
                      <a:r>
                        <a:rPr lang="en-US" sz="1600" dirty="0">
                          <a:solidFill>
                            <a:srgbClr val="002060"/>
                          </a:solidFill>
                          <a:effectLst/>
                        </a:rPr>
                        <a:t>IT20178154</a:t>
                      </a:r>
                      <a:endParaRPr lang="en-US" sz="16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9249" marR="109249" marT="0" marB="0"/>
                </a:tc>
                <a:tc>
                  <a:txBody>
                    <a:bodyPr/>
                    <a:lstStyle/>
                    <a:p>
                      <a:pPr marL="0" marR="0">
                        <a:lnSpc>
                          <a:spcPct val="107000"/>
                        </a:lnSpc>
                        <a:spcBef>
                          <a:spcPts val="0"/>
                        </a:spcBef>
                        <a:spcAft>
                          <a:spcPts val="0"/>
                        </a:spcAft>
                      </a:pPr>
                      <a:r>
                        <a:rPr lang="en-US" sz="1600" dirty="0">
                          <a:effectLst/>
                        </a:rPr>
                        <a:t>Dilshan P A D S D</a:t>
                      </a:r>
                    </a:p>
                    <a:p>
                      <a:pPr marL="0" marR="0">
                        <a:lnSpc>
                          <a:spcPct val="107000"/>
                        </a:lnSpc>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09249" marR="109249" marT="0" marB="0"/>
                </a:tc>
                <a:extLst>
                  <a:ext uri="{0D108BD9-81ED-4DB2-BD59-A6C34878D82A}">
                    <a16:rowId xmlns:a16="http://schemas.microsoft.com/office/drawing/2014/main" val="582348855"/>
                  </a:ext>
                </a:extLst>
              </a:tr>
              <a:tr h="597043">
                <a:tc>
                  <a:txBody>
                    <a:bodyPr/>
                    <a:lstStyle/>
                    <a:p>
                      <a:pPr marL="0" marR="0">
                        <a:lnSpc>
                          <a:spcPct val="107000"/>
                        </a:lnSpc>
                        <a:spcBef>
                          <a:spcPts val="0"/>
                        </a:spcBef>
                        <a:spcAft>
                          <a:spcPts val="0"/>
                        </a:spcAft>
                      </a:pPr>
                      <a:r>
                        <a:rPr lang="en-US" sz="1600" dirty="0">
                          <a:solidFill>
                            <a:srgbClr val="002060"/>
                          </a:solidFill>
                          <a:effectLst/>
                        </a:rPr>
                        <a:t>IT20081416</a:t>
                      </a:r>
                    </a:p>
                  </a:txBody>
                  <a:tcPr marL="109249" marR="109249" marT="0" marB="0"/>
                </a:tc>
                <a:tc>
                  <a:txBody>
                    <a:bodyPr/>
                    <a:lstStyle/>
                    <a:p>
                      <a:r>
                        <a:rPr lang="en-US" sz="1600" dirty="0">
                          <a:effectLst/>
                        </a:rPr>
                        <a:t> </a:t>
                      </a:r>
                      <a:r>
                        <a:rPr lang="en-US" sz="1600" b="0" kern="1200" dirty="0">
                          <a:solidFill>
                            <a:schemeClr val="dk1"/>
                          </a:solidFill>
                          <a:effectLst/>
                          <a:latin typeface="+mn-lt"/>
                          <a:ea typeface="+mn-ea"/>
                          <a:cs typeface="+mn-cs"/>
                        </a:rPr>
                        <a:t>Ahamed M </a:t>
                      </a:r>
                      <a:r>
                        <a:rPr lang="en-US" sz="1600" b="0" kern="1200" dirty="0" err="1">
                          <a:solidFill>
                            <a:schemeClr val="dk1"/>
                          </a:solidFill>
                          <a:effectLst/>
                          <a:latin typeface="+mn-lt"/>
                          <a:ea typeface="+mn-ea"/>
                          <a:cs typeface="+mn-cs"/>
                        </a:rPr>
                        <a:t>M</a:t>
                      </a:r>
                      <a:r>
                        <a:rPr lang="en-US" sz="1600" b="0" kern="1200" dirty="0">
                          <a:solidFill>
                            <a:schemeClr val="dk1"/>
                          </a:solidFill>
                          <a:effectLst/>
                          <a:latin typeface="+mn-lt"/>
                          <a:ea typeface="+mn-ea"/>
                          <a:cs typeface="+mn-cs"/>
                        </a:rPr>
                        <a:t> Z</a:t>
                      </a:r>
                    </a:p>
                    <a:p>
                      <a:pPr marL="0" marR="0">
                        <a:lnSpc>
                          <a:spcPct val="107000"/>
                        </a:lnSpc>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09249" marR="109249" marT="0" marB="0"/>
                </a:tc>
                <a:extLst>
                  <a:ext uri="{0D108BD9-81ED-4DB2-BD59-A6C34878D82A}">
                    <a16:rowId xmlns:a16="http://schemas.microsoft.com/office/drawing/2014/main" val="2075803370"/>
                  </a:ext>
                </a:extLst>
              </a:tr>
              <a:tr h="597043">
                <a:tc>
                  <a:txBody>
                    <a:bodyPr/>
                    <a:lstStyle/>
                    <a:p>
                      <a:pPr marL="0" marR="0">
                        <a:lnSpc>
                          <a:spcPct val="107000"/>
                        </a:lnSpc>
                        <a:spcBef>
                          <a:spcPts val="0"/>
                        </a:spcBef>
                        <a:spcAft>
                          <a:spcPts val="0"/>
                        </a:spcAft>
                      </a:pPr>
                      <a:r>
                        <a:rPr lang="en-US" sz="1600" b="1" kern="1200" dirty="0">
                          <a:solidFill>
                            <a:srgbClr val="002060"/>
                          </a:solidFill>
                          <a:effectLst/>
                          <a:latin typeface="+mn-lt"/>
                          <a:ea typeface="+mn-ea"/>
                          <a:cs typeface="+mn-cs"/>
                        </a:rPr>
                        <a:t>IT20122782</a:t>
                      </a:r>
                      <a:endParaRPr lang="en-US" sz="16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9249" marR="109249" marT="0" marB="0"/>
                </a:tc>
                <a:tc>
                  <a:txBody>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lang="en-US" sz="1600" b="0" dirty="0">
                          <a:effectLst/>
                        </a:rPr>
                        <a:t> </a:t>
                      </a:r>
                      <a:r>
                        <a:rPr lang="en-US" sz="1600" b="0" kern="1200" dirty="0">
                          <a:solidFill>
                            <a:schemeClr val="dk1"/>
                          </a:solidFill>
                          <a:effectLst/>
                          <a:latin typeface="+mn-lt"/>
                          <a:ea typeface="+mn-ea"/>
                          <a:cs typeface="+mn-cs"/>
                        </a:rPr>
                        <a:t>Amani M P N</a:t>
                      </a:r>
                    </a:p>
                    <a:p>
                      <a:pPr marL="0" marR="0">
                        <a:lnSpc>
                          <a:spcPct val="107000"/>
                        </a:lnSpc>
                        <a:spcBef>
                          <a:spcPts val="0"/>
                        </a:spcBef>
                        <a:spcAft>
                          <a:spcPts val="0"/>
                        </a:spcAft>
                      </a:pP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109249" marR="109249" marT="0" marB="0"/>
                </a:tc>
                <a:extLst>
                  <a:ext uri="{0D108BD9-81ED-4DB2-BD59-A6C34878D82A}">
                    <a16:rowId xmlns:a16="http://schemas.microsoft.com/office/drawing/2014/main" val="1204315067"/>
                  </a:ext>
                </a:extLst>
              </a:tr>
            </a:tbl>
          </a:graphicData>
        </a:graphic>
      </p:graphicFrame>
      <p:sp>
        <p:nvSpPr>
          <p:cNvPr id="6" name="TextBox 5">
            <a:extLst>
              <a:ext uri="{FF2B5EF4-FFF2-40B4-BE49-F238E27FC236}">
                <a16:creationId xmlns:a16="http://schemas.microsoft.com/office/drawing/2014/main" id="{98948825-B483-A579-1AA3-9D3B33113EDA}"/>
              </a:ext>
            </a:extLst>
          </p:cNvPr>
          <p:cNvSpPr txBox="1"/>
          <p:nvPr/>
        </p:nvSpPr>
        <p:spPr>
          <a:xfrm>
            <a:off x="774441" y="904130"/>
            <a:ext cx="8658807" cy="1834413"/>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Group ID         -  MTIT-011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Project Name   - Implement microservice backend for the minimal viable product (MVP)</a:t>
            </a:r>
            <a:r>
              <a:rPr lang="en-US" sz="1600" b="1" dirty="0">
                <a:solidFill>
                  <a:schemeClr val="accent5"/>
                </a:solidFill>
              </a:rPr>
              <a:t> Our business domain is </a:t>
            </a:r>
            <a:r>
              <a:rPr lang="en-US" sz="1600" b="1" dirty="0">
                <a:solidFill>
                  <a:schemeClr val="accent5"/>
                </a:solidFill>
                <a:effectLst/>
                <a:ea typeface="Calibri" panose="020F0502020204030204" pitchFamily="34" charset="0"/>
              </a:rPr>
              <a:t>Dialog Axiata company </a:t>
            </a:r>
            <a:endParaRPr lang="en-US" sz="1600" dirty="0">
              <a:solidFill>
                <a:schemeClr val="accent5"/>
              </a:solidFill>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Batch		  -  2023 -Y4S1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89240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B0B249AE-2793-62A7-59C1-68799795EFD6}"/>
              </a:ext>
            </a:extLst>
          </p:cNvPr>
          <p:cNvPicPr>
            <a:picLocks noChangeAspect="1"/>
          </p:cNvPicPr>
          <p:nvPr/>
        </p:nvPicPr>
        <p:blipFill rotWithShape="1">
          <a:blip r:embed="rId2">
            <a:extLst>
              <a:ext uri="{28A0092B-C50C-407E-A947-70E740481C1C}">
                <a14:useLocalDpi xmlns:a14="http://schemas.microsoft.com/office/drawing/2010/main" val="0"/>
              </a:ext>
            </a:extLst>
          </a:blip>
          <a:srcRect t="-144" r="8790" b="30037"/>
          <a:stretch/>
        </p:blipFill>
        <p:spPr>
          <a:xfrm>
            <a:off x="467032" y="1179871"/>
            <a:ext cx="11120284" cy="4807974"/>
          </a:xfrm>
          <a:prstGeom prst="rect">
            <a:avLst/>
          </a:prstGeom>
        </p:spPr>
      </p:pic>
      <p:sp>
        <p:nvSpPr>
          <p:cNvPr id="7" name="TextBox 6">
            <a:extLst>
              <a:ext uri="{FF2B5EF4-FFF2-40B4-BE49-F238E27FC236}">
                <a16:creationId xmlns:a16="http://schemas.microsoft.com/office/drawing/2014/main" id="{90A188AC-56E5-2070-14A8-084BE68A8B01}"/>
              </a:ext>
            </a:extLst>
          </p:cNvPr>
          <p:cNvSpPr txBox="1"/>
          <p:nvPr/>
        </p:nvSpPr>
        <p:spPr>
          <a:xfrm>
            <a:off x="830425" y="186501"/>
            <a:ext cx="10366309" cy="646331"/>
          </a:xfrm>
          <a:prstGeom prst="rect">
            <a:avLst/>
          </a:prstGeom>
          <a:noFill/>
        </p:spPr>
        <p:txBody>
          <a:bodyPr wrap="square">
            <a:spAutoFit/>
          </a:bodyPr>
          <a:lstStyle/>
          <a:p>
            <a:r>
              <a:rPr lang="en-US" dirty="0"/>
              <a:t>Gateway project and the API project will both run and open up in two separate browsers. </a:t>
            </a:r>
          </a:p>
          <a:p>
            <a:r>
              <a:rPr lang="en-US" dirty="0">
                <a:solidFill>
                  <a:srgbClr val="FF0000"/>
                </a:solidFill>
              </a:rPr>
              <a:t>Gateway:</a:t>
            </a:r>
          </a:p>
        </p:txBody>
      </p:sp>
    </p:spTree>
    <p:extLst>
      <p:ext uri="{BB962C8B-B14F-4D97-AF65-F5344CB8AC3E}">
        <p14:creationId xmlns:p14="http://schemas.microsoft.com/office/powerpoint/2010/main" val="958660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870715-7C88-466F-A39B-63A5FA75CBCB}"/>
              </a:ext>
            </a:extLst>
          </p:cNvPr>
          <p:cNvSpPr txBox="1"/>
          <p:nvPr/>
        </p:nvSpPr>
        <p:spPr>
          <a:xfrm>
            <a:off x="858416" y="79619"/>
            <a:ext cx="6102220" cy="369332"/>
          </a:xfrm>
          <a:prstGeom prst="rect">
            <a:avLst/>
          </a:prstGeom>
          <a:noFill/>
        </p:spPr>
        <p:txBody>
          <a:bodyPr wrap="square">
            <a:spAutoFit/>
          </a:bodyPr>
          <a:lstStyle/>
          <a:p>
            <a:r>
              <a:rPr lang="en-US" dirty="0"/>
              <a:t>Test the upstream URL in browser. </a:t>
            </a:r>
          </a:p>
        </p:txBody>
      </p:sp>
      <p:pic>
        <p:nvPicPr>
          <p:cNvPr id="7" name="Picture 6">
            <a:extLst>
              <a:ext uri="{FF2B5EF4-FFF2-40B4-BE49-F238E27FC236}">
                <a16:creationId xmlns:a16="http://schemas.microsoft.com/office/drawing/2014/main" id="{EA592BE6-508F-40BD-8CC5-BD6825A33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249" y="473914"/>
            <a:ext cx="11028784" cy="2955085"/>
          </a:xfrm>
          <a:prstGeom prst="rect">
            <a:avLst/>
          </a:prstGeom>
        </p:spPr>
      </p:pic>
      <p:sp>
        <p:nvSpPr>
          <p:cNvPr id="8" name="TextBox 7">
            <a:extLst>
              <a:ext uri="{FF2B5EF4-FFF2-40B4-BE49-F238E27FC236}">
                <a16:creationId xmlns:a16="http://schemas.microsoft.com/office/drawing/2014/main" id="{7205F982-80E9-4A1F-A9B5-DD6A1F1D775E}"/>
              </a:ext>
            </a:extLst>
          </p:cNvPr>
          <p:cNvSpPr txBox="1"/>
          <p:nvPr/>
        </p:nvSpPr>
        <p:spPr>
          <a:xfrm>
            <a:off x="640201" y="3455597"/>
            <a:ext cx="6102220" cy="369332"/>
          </a:xfrm>
          <a:prstGeom prst="rect">
            <a:avLst/>
          </a:prstGeom>
          <a:noFill/>
        </p:spPr>
        <p:txBody>
          <a:bodyPr wrap="square">
            <a:spAutoFit/>
          </a:bodyPr>
          <a:lstStyle/>
          <a:p>
            <a:r>
              <a:rPr lang="en-US" dirty="0"/>
              <a:t>Test the downstream URL in browser. </a:t>
            </a:r>
          </a:p>
        </p:txBody>
      </p:sp>
      <p:pic>
        <p:nvPicPr>
          <p:cNvPr id="12" name="Picture 11">
            <a:extLst>
              <a:ext uri="{FF2B5EF4-FFF2-40B4-BE49-F238E27FC236}">
                <a16:creationId xmlns:a16="http://schemas.microsoft.com/office/drawing/2014/main" id="{B074617A-CC1A-483C-B03E-B5744F23E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249" y="3946849"/>
            <a:ext cx="11028784" cy="2584580"/>
          </a:xfrm>
          <a:prstGeom prst="rect">
            <a:avLst/>
          </a:prstGeom>
        </p:spPr>
      </p:pic>
    </p:spTree>
    <p:extLst>
      <p:ext uri="{BB962C8B-B14F-4D97-AF65-F5344CB8AC3E}">
        <p14:creationId xmlns:p14="http://schemas.microsoft.com/office/powerpoint/2010/main" val="3796136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DEA257-2B75-4038-8993-27798C88C8E7}"/>
              </a:ext>
            </a:extLst>
          </p:cNvPr>
          <p:cNvSpPr txBox="1"/>
          <p:nvPr/>
        </p:nvSpPr>
        <p:spPr>
          <a:xfrm>
            <a:off x="858416" y="79619"/>
            <a:ext cx="6102220" cy="369332"/>
          </a:xfrm>
          <a:prstGeom prst="rect">
            <a:avLst/>
          </a:prstGeom>
          <a:noFill/>
        </p:spPr>
        <p:txBody>
          <a:bodyPr wrap="square">
            <a:spAutoFit/>
          </a:bodyPr>
          <a:lstStyle/>
          <a:p>
            <a:r>
              <a:rPr lang="en-US" dirty="0"/>
              <a:t>Test the upstream URL in browser. </a:t>
            </a:r>
          </a:p>
        </p:txBody>
      </p:sp>
      <p:sp>
        <p:nvSpPr>
          <p:cNvPr id="5" name="TextBox 4">
            <a:extLst>
              <a:ext uri="{FF2B5EF4-FFF2-40B4-BE49-F238E27FC236}">
                <a16:creationId xmlns:a16="http://schemas.microsoft.com/office/drawing/2014/main" id="{F16B692C-83B6-4BDC-A57A-861FED452EE8}"/>
              </a:ext>
            </a:extLst>
          </p:cNvPr>
          <p:cNvSpPr txBox="1"/>
          <p:nvPr/>
        </p:nvSpPr>
        <p:spPr>
          <a:xfrm>
            <a:off x="640201" y="3455597"/>
            <a:ext cx="6102220" cy="369332"/>
          </a:xfrm>
          <a:prstGeom prst="rect">
            <a:avLst/>
          </a:prstGeom>
          <a:noFill/>
        </p:spPr>
        <p:txBody>
          <a:bodyPr wrap="square">
            <a:spAutoFit/>
          </a:bodyPr>
          <a:lstStyle/>
          <a:p>
            <a:r>
              <a:rPr lang="en-US" dirty="0"/>
              <a:t>Test the downstream URL in browser. </a:t>
            </a:r>
          </a:p>
        </p:txBody>
      </p:sp>
      <p:pic>
        <p:nvPicPr>
          <p:cNvPr id="7" name="Picture 6">
            <a:extLst>
              <a:ext uri="{FF2B5EF4-FFF2-40B4-BE49-F238E27FC236}">
                <a16:creationId xmlns:a16="http://schemas.microsoft.com/office/drawing/2014/main" id="{4B64D055-350E-4084-AB9C-E76910EBC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76" y="3824928"/>
            <a:ext cx="11094097" cy="2613193"/>
          </a:xfrm>
          <a:prstGeom prst="rect">
            <a:avLst/>
          </a:prstGeom>
        </p:spPr>
      </p:pic>
      <p:pic>
        <p:nvPicPr>
          <p:cNvPr id="9" name="Picture 8">
            <a:extLst>
              <a:ext uri="{FF2B5EF4-FFF2-40B4-BE49-F238E27FC236}">
                <a16:creationId xmlns:a16="http://schemas.microsoft.com/office/drawing/2014/main" id="{9A31E6C5-C7A3-4F51-8CA7-1890C60B5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175" y="448950"/>
            <a:ext cx="11094098" cy="2723457"/>
          </a:xfrm>
          <a:prstGeom prst="rect">
            <a:avLst/>
          </a:prstGeom>
        </p:spPr>
      </p:pic>
    </p:spTree>
    <p:extLst>
      <p:ext uri="{BB962C8B-B14F-4D97-AF65-F5344CB8AC3E}">
        <p14:creationId xmlns:p14="http://schemas.microsoft.com/office/powerpoint/2010/main" val="1090378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702171-E7BB-F74D-92CD-A5F0CCA6ECEA}"/>
              </a:ext>
            </a:extLst>
          </p:cNvPr>
          <p:cNvSpPr txBox="1"/>
          <p:nvPr/>
        </p:nvSpPr>
        <p:spPr>
          <a:xfrm>
            <a:off x="2015412" y="858416"/>
            <a:ext cx="6120882" cy="4770186"/>
          </a:xfrm>
          <a:prstGeom prst="rect">
            <a:avLst/>
          </a:prstGeom>
        </p:spPr>
        <p:txBody>
          <a:bodyPr vert="horz" lIns="91440" tIns="45720" rIns="91440" bIns="45720" rtlCol="0" anchor="ctr">
            <a:normAutofit/>
          </a:bodyPr>
          <a:lstStyle/>
          <a:p>
            <a:pPr algn="r">
              <a:spcBef>
                <a:spcPct val="0"/>
              </a:spcBef>
              <a:spcAft>
                <a:spcPts val="600"/>
              </a:spcAft>
            </a:pPr>
            <a:r>
              <a:rPr lang="en-US" sz="5400" dirty="0">
                <a:solidFill>
                  <a:schemeClr val="accent2">
                    <a:lumMod val="50000"/>
                  </a:schemeClr>
                </a:solidFill>
                <a:effectLst/>
                <a:latin typeface="Amasis MT Pro Medium" panose="020B0604020202020204" pitchFamily="18" charset="0"/>
              </a:rPr>
              <a:t>IT20147396</a:t>
            </a:r>
            <a:endParaRPr lang="en-US" sz="5400" dirty="0">
              <a:solidFill>
                <a:schemeClr val="accent2">
                  <a:lumMod val="50000"/>
                </a:schemeClr>
              </a:solidFill>
              <a:latin typeface="Amasis MT Pro Medium" panose="020B0604020202020204" pitchFamily="18" charset="0"/>
              <a:ea typeface="Calibri" panose="020F0502020204030204" pitchFamily="34" charset="0"/>
              <a:cs typeface="Times New Roman" panose="02020603050405020304" pitchFamily="18" charset="0"/>
            </a:endParaRPr>
          </a:p>
          <a:p>
            <a:pPr algn="r">
              <a:spcBef>
                <a:spcPct val="0"/>
              </a:spcBef>
              <a:spcAft>
                <a:spcPts val="600"/>
              </a:spcAft>
            </a:pPr>
            <a:r>
              <a:rPr lang="en-US" sz="5400" dirty="0">
                <a:solidFill>
                  <a:srgbClr val="92D050"/>
                </a:solidFill>
                <a:effectLst/>
                <a:latin typeface="Amasis MT Pro Medium" panose="020B0604020202020204" pitchFamily="18" charset="0"/>
              </a:rPr>
              <a:t>Peiris B M G </a:t>
            </a:r>
          </a:p>
          <a:p>
            <a:pPr marL="0" marR="0">
              <a:lnSpc>
                <a:spcPct val="107000"/>
              </a:lnSpc>
              <a:spcBef>
                <a:spcPts val="0"/>
              </a:spcBef>
              <a:spcAft>
                <a:spcPts val="0"/>
              </a:spcAft>
            </a:pPr>
            <a:r>
              <a:rPr lang="en-US" sz="5400" dirty="0">
                <a:solidFill>
                  <a:schemeClr val="accent2"/>
                </a:solidFill>
                <a:effectLst/>
                <a:latin typeface="Amasis MT Pro Medium" panose="020B0604020202020204" pitchFamily="18" charset="0"/>
              </a:rPr>
              <a:t>Manager Service</a:t>
            </a:r>
          </a:p>
        </p:txBody>
      </p:sp>
    </p:spTree>
    <p:extLst>
      <p:ext uri="{BB962C8B-B14F-4D97-AF65-F5344CB8AC3E}">
        <p14:creationId xmlns:p14="http://schemas.microsoft.com/office/powerpoint/2010/main" val="1143711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713F32-D5DC-DA4A-A2E7-9A35AC4679E2}"/>
              </a:ext>
            </a:extLst>
          </p:cNvPr>
          <p:cNvSpPr txBox="1"/>
          <p:nvPr/>
        </p:nvSpPr>
        <p:spPr>
          <a:xfrm>
            <a:off x="513183" y="632138"/>
            <a:ext cx="11392677" cy="800219"/>
          </a:xfrm>
          <a:prstGeom prst="rect">
            <a:avLst/>
          </a:prstGeom>
          <a:noFill/>
        </p:spPr>
        <p:txBody>
          <a:bodyPr wrap="square">
            <a:spAutoFit/>
          </a:bodyPr>
          <a:lstStyle/>
          <a:p>
            <a:r>
              <a:rPr lang="en-US" dirty="0"/>
              <a:t> </a:t>
            </a:r>
            <a:r>
              <a:rPr lang="en-US" sz="1400" dirty="0"/>
              <a:t>Elaborate how you can avoid having multiple ports with the gateway you implemented and Solution should have proper folder structure with minimum two microservices and an Ocelot API Gateway.</a:t>
            </a:r>
          </a:p>
          <a:p>
            <a:r>
              <a:rPr lang="en-US" sz="1400" b="1" dirty="0" err="1">
                <a:solidFill>
                  <a:schemeClr val="accent5"/>
                </a:solidFill>
              </a:rPr>
              <a:t>launchsettings.json</a:t>
            </a:r>
            <a:r>
              <a:rPr lang="en-US" sz="1400" b="1" dirty="0">
                <a:solidFill>
                  <a:schemeClr val="accent5"/>
                </a:solidFill>
              </a:rPr>
              <a:t> in Manager service</a:t>
            </a:r>
            <a:endParaRPr lang="en-US" b="1" dirty="0">
              <a:solidFill>
                <a:schemeClr val="accent5"/>
              </a:solidFill>
            </a:endParaRPr>
          </a:p>
        </p:txBody>
      </p:sp>
      <p:pic>
        <p:nvPicPr>
          <p:cNvPr id="3" name="Picture 2" descr="Graphical user interface, application, Word&#10;&#10;Description automatically generated">
            <a:extLst>
              <a:ext uri="{FF2B5EF4-FFF2-40B4-BE49-F238E27FC236}">
                <a16:creationId xmlns:a16="http://schemas.microsoft.com/office/drawing/2014/main" id="{B55A9506-8B96-471F-76D4-9F7B56C9C211}"/>
              </a:ext>
            </a:extLst>
          </p:cNvPr>
          <p:cNvPicPr>
            <a:picLocks noChangeAspect="1"/>
          </p:cNvPicPr>
          <p:nvPr/>
        </p:nvPicPr>
        <p:blipFill rotWithShape="1">
          <a:blip r:embed="rId2">
            <a:extLst>
              <a:ext uri="{28A0092B-C50C-407E-A947-70E740481C1C}">
                <a14:useLocalDpi xmlns:a14="http://schemas.microsoft.com/office/drawing/2010/main" val="0"/>
              </a:ext>
            </a:extLst>
          </a:blip>
          <a:srcRect r="9465" b="29115"/>
          <a:stretch/>
        </p:blipFill>
        <p:spPr>
          <a:xfrm>
            <a:off x="513183" y="1662048"/>
            <a:ext cx="11038114" cy="4861249"/>
          </a:xfrm>
          <a:prstGeom prst="rect">
            <a:avLst/>
          </a:prstGeom>
        </p:spPr>
      </p:pic>
      <p:sp>
        <p:nvSpPr>
          <p:cNvPr id="4" name="TextBox 3">
            <a:extLst>
              <a:ext uri="{FF2B5EF4-FFF2-40B4-BE49-F238E27FC236}">
                <a16:creationId xmlns:a16="http://schemas.microsoft.com/office/drawing/2014/main" id="{B07F0C55-9977-08DD-BEC2-CFDF2400ECA0}"/>
              </a:ext>
            </a:extLst>
          </p:cNvPr>
          <p:cNvSpPr txBox="1"/>
          <p:nvPr/>
        </p:nvSpPr>
        <p:spPr>
          <a:xfrm>
            <a:off x="4668416" y="147961"/>
            <a:ext cx="2855168" cy="369332"/>
          </a:xfrm>
          <a:prstGeom prst="rect">
            <a:avLst/>
          </a:prstGeom>
          <a:noFill/>
        </p:spPr>
        <p:txBody>
          <a:bodyPr wrap="square">
            <a:spAutoFit/>
          </a:bodyPr>
          <a:lstStyle/>
          <a:p>
            <a:r>
              <a:rPr lang="en-US" b="1" dirty="0">
                <a:solidFill>
                  <a:srgbClr val="FF0000"/>
                </a:solidFill>
              </a:rPr>
              <a:t>Manager</a:t>
            </a:r>
            <a:r>
              <a:rPr lang="en-US" sz="1800" b="1" dirty="0">
                <a:solidFill>
                  <a:srgbClr val="FF0000"/>
                </a:solidFill>
                <a:effectLst/>
              </a:rPr>
              <a:t> Service</a:t>
            </a:r>
            <a:endParaRPr lang="en-US" sz="1800" b="1" dirty="0">
              <a:solidFill>
                <a:srgbClr val="FF0000"/>
              </a:solidFill>
            </a:endParaRPr>
          </a:p>
        </p:txBody>
      </p:sp>
    </p:spTree>
    <p:extLst>
      <p:ext uri="{BB962C8B-B14F-4D97-AF65-F5344CB8AC3E}">
        <p14:creationId xmlns:p14="http://schemas.microsoft.com/office/powerpoint/2010/main" val="1859983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computer&#10;&#10;Description automatically generated">
            <a:extLst>
              <a:ext uri="{FF2B5EF4-FFF2-40B4-BE49-F238E27FC236}">
                <a16:creationId xmlns:a16="http://schemas.microsoft.com/office/drawing/2014/main" id="{E07D3DC8-9669-6296-B37C-A05EA1132570}"/>
              </a:ext>
            </a:extLst>
          </p:cNvPr>
          <p:cNvPicPr>
            <a:picLocks noChangeAspect="1"/>
          </p:cNvPicPr>
          <p:nvPr/>
        </p:nvPicPr>
        <p:blipFill rotWithShape="1">
          <a:blip r:embed="rId2">
            <a:extLst>
              <a:ext uri="{28A0092B-C50C-407E-A947-70E740481C1C}">
                <a14:useLocalDpi xmlns:a14="http://schemas.microsoft.com/office/drawing/2010/main" val="0"/>
              </a:ext>
            </a:extLst>
          </a:blip>
          <a:srcRect r="13735" b="20027"/>
          <a:stretch/>
        </p:blipFill>
        <p:spPr>
          <a:xfrm>
            <a:off x="837297" y="686703"/>
            <a:ext cx="10517406" cy="5484594"/>
          </a:xfrm>
          <a:prstGeom prst="rect">
            <a:avLst/>
          </a:prstGeom>
        </p:spPr>
      </p:pic>
      <p:sp>
        <p:nvSpPr>
          <p:cNvPr id="3" name="TextBox 2">
            <a:extLst>
              <a:ext uri="{FF2B5EF4-FFF2-40B4-BE49-F238E27FC236}">
                <a16:creationId xmlns:a16="http://schemas.microsoft.com/office/drawing/2014/main" id="{FEC826DC-43F3-BE6C-9CD0-C3A071B55307}"/>
              </a:ext>
            </a:extLst>
          </p:cNvPr>
          <p:cNvSpPr txBox="1"/>
          <p:nvPr/>
        </p:nvSpPr>
        <p:spPr>
          <a:xfrm>
            <a:off x="837297" y="317371"/>
            <a:ext cx="6102220" cy="369332"/>
          </a:xfrm>
          <a:prstGeom prst="rect">
            <a:avLst/>
          </a:prstGeom>
          <a:noFill/>
        </p:spPr>
        <p:txBody>
          <a:bodyPr wrap="square">
            <a:spAutoFit/>
          </a:bodyPr>
          <a:lstStyle/>
          <a:p>
            <a:r>
              <a:rPr lang="en-US" b="1" dirty="0" err="1">
                <a:solidFill>
                  <a:schemeClr val="accent5"/>
                </a:solidFill>
              </a:rPr>
              <a:t>Ocelot</a:t>
            </a:r>
            <a:r>
              <a:rPr lang="en-US" sz="1800" b="1" dirty="0" err="1">
                <a:solidFill>
                  <a:schemeClr val="accent5"/>
                </a:solidFill>
              </a:rPr>
              <a:t>.json</a:t>
            </a:r>
            <a:r>
              <a:rPr lang="en-US" sz="1800" b="1" dirty="0">
                <a:solidFill>
                  <a:schemeClr val="accent5"/>
                </a:solidFill>
              </a:rPr>
              <a:t> in Manager service</a:t>
            </a:r>
            <a:endParaRPr lang="en-US" b="1" dirty="0">
              <a:solidFill>
                <a:schemeClr val="accent5"/>
              </a:solidFill>
            </a:endParaRPr>
          </a:p>
        </p:txBody>
      </p:sp>
    </p:spTree>
    <p:extLst>
      <p:ext uri="{BB962C8B-B14F-4D97-AF65-F5344CB8AC3E}">
        <p14:creationId xmlns:p14="http://schemas.microsoft.com/office/powerpoint/2010/main" val="173382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computer&#10;&#10;Description automatically generated">
            <a:extLst>
              <a:ext uri="{FF2B5EF4-FFF2-40B4-BE49-F238E27FC236}">
                <a16:creationId xmlns:a16="http://schemas.microsoft.com/office/drawing/2014/main" id="{DA2147DB-5278-5DB2-0099-9BCAEADA8C64}"/>
              </a:ext>
            </a:extLst>
          </p:cNvPr>
          <p:cNvPicPr>
            <a:picLocks noChangeAspect="1"/>
          </p:cNvPicPr>
          <p:nvPr/>
        </p:nvPicPr>
        <p:blipFill rotWithShape="1">
          <a:blip r:embed="rId2">
            <a:extLst>
              <a:ext uri="{28A0092B-C50C-407E-A947-70E740481C1C}">
                <a14:useLocalDpi xmlns:a14="http://schemas.microsoft.com/office/drawing/2010/main" val="0"/>
              </a:ext>
            </a:extLst>
          </a:blip>
          <a:srcRect r="11456" b="19743"/>
          <a:stretch/>
        </p:blipFill>
        <p:spPr>
          <a:xfrm>
            <a:off x="698341" y="766163"/>
            <a:ext cx="10795318" cy="5504009"/>
          </a:xfrm>
          <a:prstGeom prst="rect">
            <a:avLst/>
          </a:prstGeom>
        </p:spPr>
      </p:pic>
      <p:sp>
        <p:nvSpPr>
          <p:cNvPr id="3" name="TextBox 2">
            <a:extLst>
              <a:ext uri="{FF2B5EF4-FFF2-40B4-BE49-F238E27FC236}">
                <a16:creationId xmlns:a16="http://schemas.microsoft.com/office/drawing/2014/main" id="{E7CE4CF8-211A-BB93-C4D2-DEA1EB91AD1D}"/>
              </a:ext>
            </a:extLst>
          </p:cNvPr>
          <p:cNvSpPr txBox="1"/>
          <p:nvPr/>
        </p:nvSpPr>
        <p:spPr>
          <a:xfrm>
            <a:off x="606490" y="403162"/>
            <a:ext cx="6102220" cy="369332"/>
          </a:xfrm>
          <a:prstGeom prst="rect">
            <a:avLst/>
          </a:prstGeom>
          <a:noFill/>
        </p:spPr>
        <p:txBody>
          <a:bodyPr wrap="square">
            <a:spAutoFit/>
          </a:bodyPr>
          <a:lstStyle/>
          <a:p>
            <a:r>
              <a:rPr lang="en-US" b="1" dirty="0" err="1">
                <a:solidFill>
                  <a:schemeClr val="accent5"/>
                </a:solidFill>
              </a:rPr>
              <a:t>Ocelot</a:t>
            </a:r>
            <a:r>
              <a:rPr lang="en-US" sz="1800" b="1" dirty="0" err="1">
                <a:solidFill>
                  <a:schemeClr val="accent5"/>
                </a:solidFill>
              </a:rPr>
              <a:t>.json</a:t>
            </a:r>
            <a:r>
              <a:rPr lang="en-US" sz="1800" b="1" dirty="0">
                <a:solidFill>
                  <a:schemeClr val="accent5"/>
                </a:solidFill>
              </a:rPr>
              <a:t> in Manager service</a:t>
            </a:r>
            <a:endParaRPr lang="en-US" b="1" dirty="0">
              <a:solidFill>
                <a:schemeClr val="accent5"/>
              </a:solidFill>
            </a:endParaRPr>
          </a:p>
        </p:txBody>
      </p:sp>
    </p:spTree>
    <p:extLst>
      <p:ext uri="{BB962C8B-B14F-4D97-AF65-F5344CB8AC3E}">
        <p14:creationId xmlns:p14="http://schemas.microsoft.com/office/powerpoint/2010/main" val="2058326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Word&#10;&#10;Description automatically generated">
            <a:extLst>
              <a:ext uri="{FF2B5EF4-FFF2-40B4-BE49-F238E27FC236}">
                <a16:creationId xmlns:a16="http://schemas.microsoft.com/office/drawing/2014/main" id="{9D9D55B6-0580-5528-9BCC-CF0039D7F00C}"/>
              </a:ext>
            </a:extLst>
          </p:cNvPr>
          <p:cNvPicPr>
            <a:picLocks noChangeAspect="1"/>
          </p:cNvPicPr>
          <p:nvPr/>
        </p:nvPicPr>
        <p:blipFill rotWithShape="1">
          <a:blip r:embed="rId2">
            <a:extLst>
              <a:ext uri="{28A0092B-C50C-407E-A947-70E740481C1C}">
                <a14:useLocalDpi xmlns:a14="http://schemas.microsoft.com/office/drawing/2010/main" val="0"/>
              </a:ext>
            </a:extLst>
          </a:blip>
          <a:srcRect t="1" r="12192" b="20235"/>
          <a:stretch/>
        </p:blipFill>
        <p:spPr>
          <a:xfrm>
            <a:off x="743238" y="771933"/>
            <a:ext cx="10705523" cy="5470247"/>
          </a:xfrm>
          <a:prstGeom prst="rect">
            <a:avLst/>
          </a:prstGeom>
        </p:spPr>
      </p:pic>
      <p:sp>
        <p:nvSpPr>
          <p:cNvPr id="3" name="TextBox 2">
            <a:extLst>
              <a:ext uri="{FF2B5EF4-FFF2-40B4-BE49-F238E27FC236}">
                <a16:creationId xmlns:a16="http://schemas.microsoft.com/office/drawing/2014/main" id="{D225B7F6-07EB-2545-D9FB-161DD59ACB16}"/>
              </a:ext>
            </a:extLst>
          </p:cNvPr>
          <p:cNvSpPr txBox="1"/>
          <p:nvPr/>
        </p:nvSpPr>
        <p:spPr>
          <a:xfrm>
            <a:off x="743238" y="402601"/>
            <a:ext cx="6102220" cy="369332"/>
          </a:xfrm>
          <a:prstGeom prst="rect">
            <a:avLst/>
          </a:prstGeom>
          <a:noFill/>
        </p:spPr>
        <p:txBody>
          <a:bodyPr wrap="square">
            <a:spAutoFit/>
          </a:bodyPr>
          <a:lstStyle/>
          <a:p>
            <a:r>
              <a:rPr lang="en-US" sz="1800" b="1" dirty="0" err="1">
                <a:solidFill>
                  <a:schemeClr val="accent5"/>
                </a:solidFill>
              </a:rPr>
              <a:t>Program.cs</a:t>
            </a:r>
            <a:r>
              <a:rPr lang="en-US" sz="1800" b="1" dirty="0">
                <a:solidFill>
                  <a:schemeClr val="accent5"/>
                </a:solidFill>
              </a:rPr>
              <a:t> in Manager service</a:t>
            </a:r>
            <a:endParaRPr lang="en-US" b="1" dirty="0">
              <a:solidFill>
                <a:schemeClr val="accent5"/>
              </a:solidFill>
            </a:endParaRPr>
          </a:p>
        </p:txBody>
      </p:sp>
    </p:spTree>
    <p:extLst>
      <p:ext uri="{BB962C8B-B14F-4D97-AF65-F5344CB8AC3E}">
        <p14:creationId xmlns:p14="http://schemas.microsoft.com/office/powerpoint/2010/main" val="530724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10;&#10;Description automatically generated">
            <a:extLst>
              <a:ext uri="{FF2B5EF4-FFF2-40B4-BE49-F238E27FC236}">
                <a16:creationId xmlns:a16="http://schemas.microsoft.com/office/drawing/2014/main" id="{C32F7490-79D8-BA56-04AE-3332F8518247}"/>
              </a:ext>
            </a:extLst>
          </p:cNvPr>
          <p:cNvPicPr>
            <a:picLocks noChangeAspect="1"/>
          </p:cNvPicPr>
          <p:nvPr/>
        </p:nvPicPr>
        <p:blipFill rotWithShape="1">
          <a:blip r:embed="rId2">
            <a:extLst>
              <a:ext uri="{28A0092B-C50C-407E-A947-70E740481C1C}">
                <a14:useLocalDpi xmlns:a14="http://schemas.microsoft.com/office/drawing/2010/main" val="0"/>
              </a:ext>
            </a:extLst>
          </a:blip>
          <a:srcRect r="5859" b="5079"/>
          <a:stretch/>
        </p:blipFill>
        <p:spPr>
          <a:xfrm>
            <a:off x="661452" y="1169474"/>
            <a:ext cx="11018385" cy="4662159"/>
          </a:xfrm>
          <a:prstGeom prst="rect">
            <a:avLst/>
          </a:prstGeom>
        </p:spPr>
      </p:pic>
      <p:sp>
        <p:nvSpPr>
          <p:cNvPr id="11" name="TextBox 10">
            <a:extLst>
              <a:ext uri="{FF2B5EF4-FFF2-40B4-BE49-F238E27FC236}">
                <a16:creationId xmlns:a16="http://schemas.microsoft.com/office/drawing/2014/main" id="{B1CE407B-F5A7-34CA-18A4-7B4571638065}"/>
              </a:ext>
            </a:extLst>
          </p:cNvPr>
          <p:cNvSpPr txBox="1"/>
          <p:nvPr/>
        </p:nvSpPr>
        <p:spPr>
          <a:xfrm>
            <a:off x="962705" y="521547"/>
            <a:ext cx="6100567" cy="461665"/>
          </a:xfrm>
          <a:prstGeom prst="rect">
            <a:avLst/>
          </a:prstGeom>
          <a:noFill/>
        </p:spPr>
        <p:txBody>
          <a:bodyPr wrap="square">
            <a:spAutoFit/>
          </a:bodyPr>
          <a:lstStyle/>
          <a:p>
            <a:r>
              <a:rPr lang="en-US" sz="2400" b="1" dirty="0"/>
              <a:t>Screen captures OF Manager API</a:t>
            </a:r>
          </a:p>
        </p:txBody>
      </p:sp>
    </p:spTree>
    <p:extLst>
      <p:ext uri="{BB962C8B-B14F-4D97-AF65-F5344CB8AC3E}">
        <p14:creationId xmlns:p14="http://schemas.microsoft.com/office/powerpoint/2010/main" val="1671778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4584B2-022F-D16D-F8C7-4839118854D7}"/>
              </a:ext>
            </a:extLst>
          </p:cNvPr>
          <p:cNvSpPr txBox="1"/>
          <p:nvPr/>
        </p:nvSpPr>
        <p:spPr>
          <a:xfrm>
            <a:off x="4264089" y="342940"/>
            <a:ext cx="2463282" cy="523220"/>
          </a:xfrm>
          <a:prstGeom prst="rect">
            <a:avLst/>
          </a:prstGeom>
          <a:noFill/>
        </p:spPr>
        <p:txBody>
          <a:bodyPr wrap="square">
            <a:spAutoFit/>
          </a:bodyPr>
          <a:lstStyle/>
          <a:p>
            <a:r>
              <a:rPr lang="en-US" sz="2800" b="1" dirty="0">
                <a:solidFill>
                  <a:schemeClr val="accent5"/>
                </a:solidFill>
              </a:rPr>
              <a:t>GET</a:t>
            </a:r>
            <a:r>
              <a:rPr lang="en-US" dirty="0"/>
              <a:t> Method</a:t>
            </a:r>
          </a:p>
        </p:txBody>
      </p:sp>
      <p:pic>
        <p:nvPicPr>
          <p:cNvPr id="3" name="Picture 2" descr="A screenshot of a computer&#10;&#10;Description automatically generated">
            <a:extLst>
              <a:ext uri="{FF2B5EF4-FFF2-40B4-BE49-F238E27FC236}">
                <a16:creationId xmlns:a16="http://schemas.microsoft.com/office/drawing/2014/main" id="{6DA82F0E-9F16-EACA-5C87-BC468BB25F29}"/>
              </a:ext>
            </a:extLst>
          </p:cNvPr>
          <p:cNvPicPr>
            <a:picLocks noChangeAspect="1"/>
          </p:cNvPicPr>
          <p:nvPr/>
        </p:nvPicPr>
        <p:blipFill rotWithShape="1">
          <a:blip r:embed="rId2">
            <a:extLst>
              <a:ext uri="{28A0092B-C50C-407E-A947-70E740481C1C}">
                <a14:useLocalDpi xmlns:a14="http://schemas.microsoft.com/office/drawing/2010/main" val="0"/>
              </a:ext>
            </a:extLst>
          </a:blip>
          <a:srcRect l="7657" t="13889" r="8516" b="35139"/>
          <a:stretch/>
        </p:blipFill>
        <p:spPr>
          <a:xfrm>
            <a:off x="819151" y="3272808"/>
            <a:ext cx="10220325" cy="349567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067B720-1559-4CD1-80F4-04DB94EBE89E}"/>
              </a:ext>
            </a:extLst>
          </p:cNvPr>
          <p:cNvPicPr>
            <a:picLocks noChangeAspect="1"/>
          </p:cNvPicPr>
          <p:nvPr/>
        </p:nvPicPr>
        <p:blipFill rotWithShape="1">
          <a:blip r:embed="rId3">
            <a:extLst>
              <a:ext uri="{28A0092B-C50C-407E-A947-70E740481C1C}">
                <a14:useLocalDpi xmlns:a14="http://schemas.microsoft.com/office/drawing/2010/main" val="0"/>
              </a:ext>
            </a:extLst>
          </a:blip>
          <a:srcRect l="1093" t="26527" r="6094" b="34701"/>
          <a:stretch/>
        </p:blipFill>
        <p:spPr>
          <a:xfrm>
            <a:off x="771525" y="781733"/>
            <a:ext cx="10267952" cy="2491075"/>
          </a:xfrm>
          <a:prstGeom prst="rect">
            <a:avLst/>
          </a:prstGeom>
        </p:spPr>
      </p:pic>
    </p:spTree>
    <p:extLst>
      <p:ext uri="{BB962C8B-B14F-4D97-AF65-F5344CB8AC3E}">
        <p14:creationId xmlns:p14="http://schemas.microsoft.com/office/powerpoint/2010/main" val="195253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BAD201FD-A667-C1A2-AD66-67AA33B60646}"/>
              </a:ext>
            </a:extLst>
          </p:cNvPr>
          <p:cNvSpPr>
            <a:spLocks noGrp="1" noChangeArrowheads="1"/>
          </p:cNvSpPr>
          <p:nvPr>
            <p:ph type="ctrTitle"/>
          </p:nvPr>
        </p:nvSpPr>
        <p:spPr bwMode="auto">
          <a:xfrm>
            <a:off x="1978089" y="505135"/>
            <a:ext cx="6617031" cy="10963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152352" rIns="0" bIns="0" numCol="1"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spcBef>
                <a:spcPct val="0"/>
              </a:spcBef>
              <a:spcAft>
                <a:spcPct val="0"/>
              </a:spcAft>
              <a:buClrTx/>
              <a:buSzTx/>
              <a:buFontTx/>
              <a:buNone/>
              <a:tabLst/>
            </a:pPr>
            <a:r>
              <a:rPr kumimoji="0" lang="en-US" altLang="en-US" sz="2800" b="1" i="0" u="none" strike="noStrike" cap="none" normalizeH="0" baseline="0" dirty="0">
                <a:ln>
                  <a:noFill/>
                </a:ln>
                <a:effectLst/>
                <a:latin typeface="Calibri" panose="020F0502020204030204" pitchFamily="34" charset="0"/>
                <a:ea typeface="Times New Roman" panose="02020603050405020304" pitchFamily="18" charset="0"/>
                <a:cs typeface="Calibri" panose="020F0502020204030204" pitchFamily="34" charset="0"/>
              </a:rPr>
              <a:t>S</a:t>
            </a:r>
            <a:r>
              <a:rPr kumimoji="0" lang="en-US" altLang="en-US" sz="2800" b="1" i="0" u="none" strike="noStrike" cap="none" normalizeH="0" baseline="0" dirty="0" bmk="">
                <a:ln>
                  <a:noFill/>
                </a:ln>
                <a:effectLst/>
                <a:latin typeface="Calibri" panose="020F0502020204030204" pitchFamily="34" charset="0"/>
                <a:ea typeface="Times New Roman" panose="02020603050405020304" pitchFamily="18" charset="0"/>
                <a:cs typeface="Calibri" panose="020F0502020204030204" pitchFamily="34" charset="0"/>
              </a:rPr>
              <a:t>tudent Contribution</a:t>
            </a:r>
            <a:endParaRPr kumimoji="0" lang="en-US" altLang="en-US" sz="2800" b="0" i="0" u="none" strike="noStrike" cap="none" normalizeH="0" baseline="0" dirty="0">
              <a:ln>
                <a:noFill/>
              </a:ln>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spcBef>
                <a:spcPct val="0"/>
              </a:spcBef>
              <a:spcAft>
                <a:spcPct val="0"/>
              </a:spcAft>
              <a:buClrTx/>
              <a:buSzTx/>
              <a:buFontTx/>
              <a:buNone/>
              <a:tabLst/>
            </a:pPr>
            <a:endParaRPr kumimoji="0" lang="en-US" altLang="en-US" sz="4800" b="0" i="0" u="none" strike="noStrike" cap="none" normalizeH="0" baseline="0" dirty="0">
              <a:ln>
                <a:noFill/>
              </a:ln>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B0C0EFEC-1FE9-A84F-750A-A2E6BA3A0896}"/>
              </a:ext>
            </a:extLst>
          </p:cNvPr>
          <p:cNvGraphicFramePr>
            <a:graphicFrameLocks noGrp="1"/>
          </p:cNvGraphicFramePr>
          <p:nvPr>
            <p:extLst>
              <p:ext uri="{D42A27DB-BD31-4B8C-83A1-F6EECF244321}">
                <p14:modId xmlns:p14="http://schemas.microsoft.com/office/powerpoint/2010/main" val="364724252"/>
              </p:ext>
            </p:extLst>
          </p:nvPr>
        </p:nvGraphicFramePr>
        <p:xfrm>
          <a:off x="1353342" y="913333"/>
          <a:ext cx="8369156" cy="5780115"/>
        </p:xfrm>
        <a:graphic>
          <a:graphicData uri="http://schemas.openxmlformats.org/drawingml/2006/table">
            <a:tbl>
              <a:tblPr firstRow="1" firstCol="1" bandRow="1">
                <a:solidFill>
                  <a:schemeClr val="accent1">
                    <a:lumMod val="20000"/>
                    <a:lumOff val="80000"/>
                  </a:schemeClr>
                </a:solidFill>
                <a:tableStyleId>{5C22544A-7EE6-4342-B048-85BDC9FD1C3A}</a:tableStyleId>
              </a:tblPr>
              <a:tblGrid>
                <a:gridCol w="2626184">
                  <a:extLst>
                    <a:ext uri="{9D8B030D-6E8A-4147-A177-3AD203B41FA5}">
                      <a16:colId xmlns:a16="http://schemas.microsoft.com/office/drawing/2014/main" val="2589769482"/>
                    </a:ext>
                  </a:extLst>
                </a:gridCol>
                <a:gridCol w="5742972">
                  <a:extLst>
                    <a:ext uri="{9D8B030D-6E8A-4147-A177-3AD203B41FA5}">
                      <a16:colId xmlns:a16="http://schemas.microsoft.com/office/drawing/2014/main" val="126831081"/>
                    </a:ext>
                  </a:extLst>
                </a:gridCol>
              </a:tblGrid>
              <a:tr h="332178">
                <a:tc>
                  <a:txBody>
                    <a:bodyPr/>
                    <a:lstStyle/>
                    <a:p>
                      <a:pPr marL="0" marR="0">
                        <a:lnSpc>
                          <a:spcPct val="107000"/>
                        </a:lnSpc>
                        <a:spcBef>
                          <a:spcPts val="0"/>
                        </a:spcBef>
                        <a:spcAft>
                          <a:spcPts val="0"/>
                        </a:spcAft>
                      </a:pPr>
                      <a:r>
                        <a:rPr lang="en-US" sz="1400" b="0" cap="all" spc="60" dirty="0">
                          <a:solidFill>
                            <a:schemeClr val="accent5"/>
                          </a:solidFill>
                          <a:effectLst/>
                        </a:rPr>
                        <a:t>Registration Number</a:t>
                      </a:r>
                    </a:p>
                    <a:p>
                      <a:pPr marL="0" marR="0">
                        <a:lnSpc>
                          <a:spcPct val="107000"/>
                        </a:lnSpc>
                        <a:spcBef>
                          <a:spcPts val="0"/>
                        </a:spcBef>
                        <a:spcAft>
                          <a:spcPts val="0"/>
                        </a:spcAft>
                      </a:pPr>
                      <a:r>
                        <a:rPr lang="en-US" sz="1400" b="1" cap="all" spc="60" dirty="0">
                          <a:solidFill>
                            <a:schemeClr val="tx1"/>
                          </a:solidFill>
                          <a:effectLst/>
                        </a:rPr>
                        <a:t> </a:t>
                      </a:r>
                      <a:endParaRPr lang="en-US" sz="1400" b="1" cap="all" spc="6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796" marR="65796" marT="65796" marB="65796">
                    <a:lnL w="12700" cmpd="sng">
                      <a:noFill/>
                    </a:lnL>
                    <a:lnR w="12700" cmpd="sng">
                      <a:noFill/>
                    </a:lnR>
                    <a:lnT w="12700" cmpd="sng">
                      <a:noFill/>
                    </a:lnT>
                    <a:lnB w="38100" cmpd="sng">
                      <a:noFill/>
                    </a:lnB>
                    <a:noFill/>
                  </a:tcPr>
                </a:tc>
                <a:tc>
                  <a:txBody>
                    <a:bodyPr/>
                    <a:lstStyle/>
                    <a:p>
                      <a:pPr marL="0" marR="0">
                        <a:lnSpc>
                          <a:spcPct val="107000"/>
                        </a:lnSpc>
                        <a:spcBef>
                          <a:spcPts val="0"/>
                        </a:spcBef>
                        <a:spcAft>
                          <a:spcPts val="0"/>
                        </a:spcAft>
                      </a:pPr>
                      <a:r>
                        <a:rPr lang="en-US" sz="1400" b="0" cap="all" spc="60" dirty="0">
                          <a:solidFill>
                            <a:schemeClr val="accent5"/>
                          </a:solidFill>
                          <a:effectLst/>
                        </a:rPr>
                        <a:t>Student contribution</a:t>
                      </a:r>
                      <a:endParaRPr lang="en-US" sz="1400" b="0" cap="all" spc="6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5796" marR="65796" marT="65796" marB="65796">
                    <a:lnL w="12700" cmpd="sng">
                      <a:noFill/>
                    </a:lnL>
                    <a:lnR w="12700" cmpd="sng">
                      <a:noFill/>
                    </a:lnR>
                    <a:lnT w="12700" cmpd="sng">
                      <a:noFill/>
                    </a:lnT>
                    <a:lnB w="38100" cmpd="sng">
                      <a:noFill/>
                    </a:lnB>
                    <a:noFill/>
                  </a:tcPr>
                </a:tc>
                <a:extLst>
                  <a:ext uri="{0D108BD9-81ED-4DB2-BD59-A6C34878D82A}">
                    <a16:rowId xmlns:a16="http://schemas.microsoft.com/office/drawing/2014/main" val="2485248380"/>
                  </a:ext>
                </a:extLst>
              </a:tr>
              <a:tr h="680896">
                <a:tc>
                  <a:txBody>
                    <a:bodyPr/>
                    <a:lstStyle/>
                    <a:p>
                      <a:pPr marL="0" marR="0">
                        <a:lnSpc>
                          <a:spcPct val="107000"/>
                        </a:lnSpc>
                        <a:spcBef>
                          <a:spcPts val="0"/>
                        </a:spcBef>
                        <a:spcAft>
                          <a:spcPts val="0"/>
                        </a:spcAft>
                      </a:pPr>
                      <a:r>
                        <a:rPr lang="en-US" sz="1400" b="1" cap="none" spc="0">
                          <a:solidFill>
                            <a:schemeClr val="tx1"/>
                          </a:solidFill>
                          <a:effectLst/>
                        </a:rPr>
                        <a:t>IT20147396</a:t>
                      </a:r>
                      <a:endParaRPr lang="en-US" sz="14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3834" marR="23834" marT="0" marB="43864">
                    <a:lnL w="12700" cmpd="sng">
                      <a:noFill/>
                      <a:prstDash val="solid"/>
                    </a:lnL>
                    <a:lnR w="12700" cmpd="sng">
                      <a:noFill/>
                      <a:prstDash val="solid"/>
                    </a:lnR>
                    <a:lnT w="38100" cmpd="sng">
                      <a:noFill/>
                    </a:lnT>
                    <a:lnB w="12700" cmpd="sng">
                      <a:noFill/>
                      <a:prstDash val="solid"/>
                    </a:lnB>
                    <a:noFill/>
                  </a:tcPr>
                </a:tc>
                <a:tc>
                  <a:txBody>
                    <a:bodyPr/>
                    <a:lstStyle/>
                    <a:p>
                      <a:pPr marL="342900" marR="0" lvl="0" indent="-342900">
                        <a:lnSpc>
                          <a:spcPct val="107000"/>
                        </a:lnSpc>
                        <a:spcBef>
                          <a:spcPts val="0"/>
                        </a:spcBef>
                        <a:spcAft>
                          <a:spcPts val="0"/>
                        </a:spcAft>
                        <a:buFont typeface="Symbol" panose="05050102010706020507" pitchFamily="18" charset="2"/>
                        <a:buChar char=""/>
                      </a:pPr>
                      <a:r>
                        <a:rPr lang="en-US" sz="1400" cap="none" spc="0" dirty="0">
                          <a:solidFill>
                            <a:schemeClr val="tx1"/>
                          </a:solidFill>
                          <a:effectLst/>
                        </a:rPr>
                        <a:t>Shop Manager can ADD communication items.</a:t>
                      </a:r>
                    </a:p>
                    <a:p>
                      <a:pPr marL="342900" marR="0" lvl="0" indent="-342900">
                        <a:lnSpc>
                          <a:spcPct val="107000"/>
                        </a:lnSpc>
                        <a:spcBef>
                          <a:spcPts val="0"/>
                        </a:spcBef>
                        <a:spcAft>
                          <a:spcPts val="0"/>
                        </a:spcAft>
                        <a:buFont typeface="Symbol" panose="05050102010706020507" pitchFamily="18" charset="2"/>
                        <a:buChar char=""/>
                      </a:pPr>
                      <a:r>
                        <a:rPr lang="en-US" sz="1400" cap="none" spc="0" dirty="0">
                          <a:solidFill>
                            <a:schemeClr val="tx1"/>
                          </a:solidFill>
                          <a:effectLst/>
                        </a:rPr>
                        <a:t>Shop Manager can VIEW communication items.</a:t>
                      </a:r>
                    </a:p>
                    <a:p>
                      <a:pPr marL="342900" marR="0" lvl="0" indent="-342900">
                        <a:lnSpc>
                          <a:spcPct val="107000"/>
                        </a:lnSpc>
                        <a:spcBef>
                          <a:spcPts val="0"/>
                        </a:spcBef>
                        <a:spcAft>
                          <a:spcPts val="0"/>
                        </a:spcAft>
                        <a:buFont typeface="Symbol" panose="05050102010706020507" pitchFamily="18" charset="2"/>
                        <a:buChar char=""/>
                      </a:pPr>
                      <a:r>
                        <a:rPr lang="en-US" sz="1400" cap="none" spc="0" dirty="0">
                          <a:solidFill>
                            <a:schemeClr val="tx1"/>
                          </a:solidFill>
                          <a:effectLst/>
                        </a:rPr>
                        <a:t>Shop Manager can UPDATE communication items.</a:t>
                      </a:r>
                    </a:p>
                    <a:p>
                      <a:pPr marL="342900" marR="0" lvl="0" indent="-342900">
                        <a:lnSpc>
                          <a:spcPct val="107000"/>
                        </a:lnSpc>
                        <a:spcBef>
                          <a:spcPts val="0"/>
                        </a:spcBef>
                        <a:spcAft>
                          <a:spcPts val="0"/>
                        </a:spcAft>
                        <a:buFont typeface="Symbol" panose="05050102010706020507" pitchFamily="18" charset="2"/>
                        <a:buChar char=""/>
                      </a:pPr>
                      <a:r>
                        <a:rPr lang="en-US" sz="1400" cap="none" spc="0" dirty="0">
                          <a:solidFill>
                            <a:schemeClr val="tx1"/>
                          </a:solidFill>
                          <a:effectLst/>
                        </a:rPr>
                        <a:t>Shop Manager can DELETE communication items.</a:t>
                      </a:r>
                    </a:p>
                    <a:p>
                      <a:pPr marL="0" marR="0">
                        <a:lnSpc>
                          <a:spcPct val="107000"/>
                        </a:lnSpc>
                        <a:spcBef>
                          <a:spcPts val="0"/>
                        </a:spcBef>
                        <a:spcAft>
                          <a:spcPts val="0"/>
                        </a:spcAft>
                      </a:pPr>
                      <a:r>
                        <a:rPr lang="en-US" sz="1400" cap="none" spc="0" dirty="0">
                          <a:solidFill>
                            <a:schemeClr val="tx1"/>
                          </a:solidFill>
                          <a:effectLst/>
                        </a:rPr>
                        <a:t> </a:t>
                      </a:r>
                      <a:endParaRPr lang="en-US" sz="14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3834" marR="23834" marT="0" marB="43864">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481710443"/>
                  </a:ext>
                </a:extLst>
              </a:tr>
              <a:tr h="680896">
                <a:tc>
                  <a:txBody>
                    <a:bodyPr/>
                    <a:lstStyle/>
                    <a:p>
                      <a:pPr marL="0" marR="0">
                        <a:lnSpc>
                          <a:spcPct val="107000"/>
                        </a:lnSpc>
                        <a:spcBef>
                          <a:spcPts val="0"/>
                        </a:spcBef>
                        <a:spcAft>
                          <a:spcPts val="0"/>
                        </a:spcAft>
                      </a:pPr>
                      <a:r>
                        <a:rPr lang="en-US" sz="1400" b="1" cap="none" spc="0">
                          <a:solidFill>
                            <a:schemeClr val="tx1"/>
                          </a:solidFill>
                          <a:effectLst/>
                        </a:rPr>
                        <a:t>IT20178154</a:t>
                      </a:r>
                      <a:endParaRPr lang="en-US" sz="14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3834" marR="23834" marT="0" marB="43864">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pPr marL="342900" marR="0" lvl="0" indent="-342900">
                        <a:lnSpc>
                          <a:spcPct val="107000"/>
                        </a:lnSpc>
                        <a:spcBef>
                          <a:spcPts val="0"/>
                        </a:spcBef>
                        <a:spcAft>
                          <a:spcPts val="0"/>
                        </a:spcAft>
                        <a:buFont typeface="Symbol" panose="05050102010706020507" pitchFamily="18" charset="2"/>
                        <a:buChar char=""/>
                      </a:pPr>
                      <a:r>
                        <a:rPr lang="en-US" sz="1400" cap="none" spc="0" dirty="0">
                          <a:solidFill>
                            <a:schemeClr val="tx1"/>
                          </a:solidFill>
                          <a:effectLst/>
                        </a:rPr>
                        <a:t>Supplier can ADD supplier menu.</a:t>
                      </a:r>
                    </a:p>
                    <a:p>
                      <a:pPr marL="342900" marR="0" lvl="0" indent="-342900">
                        <a:lnSpc>
                          <a:spcPct val="107000"/>
                        </a:lnSpc>
                        <a:spcBef>
                          <a:spcPts val="0"/>
                        </a:spcBef>
                        <a:spcAft>
                          <a:spcPts val="0"/>
                        </a:spcAft>
                        <a:buFont typeface="Symbol" panose="05050102010706020507" pitchFamily="18" charset="2"/>
                        <a:buChar char=""/>
                      </a:pPr>
                      <a:r>
                        <a:rPr lang="en-US" sz="1400" cap="none" spc="0" dirty="0">
                          <a:solidFill>
                            <a:schemeClr val="tx1"/>
                          </a:solidFill>
                          <a:effectLst/>
                        </a:rPr>
                        <a:t>Supplier can VIEW the supplier menu.</a:t>
                      </a:r>
                    </a:p>
                    <a:p>
                      <a:pPr marL="342900" marR="0" lvl="0" indent="-342900">
                        <a:lnSpc>
                          <a:spcPct val="107000"/>
                        </a:lnSpc>
                        <a:spcBef>
                          <a:spcPts val="0"/>
                        </a:spcBef>
                        <a:spcAft>
                          <a:spcPts val="0"/>
                        </a:spcAft>
                        <a:buFont typeface="Symbol" panose="05050102010706020507" pitchFamily="18" charset="2"/>
                        <a:buChar char=""/>
                      </a:pPr>
                      <a:r>
                        <a:rPr lang="en-US" sz="1400" cap="none" spc="0" dirty="0">
                          <a:solidFill>
                            <a:schemeClr val="tx1"/>
                          </a:solidFill>
                          <a:effectLst/>
                        </a:rPr>
                        <a:t>Supplier can UPDATE supplier menu.</a:t>
                      </a:r>
                    </a:p>
                    <a:p>
                      <a:pPr marL="342900" marR="0" lvl="0" indent="-342900">
                        <a:lnSpc>
                          <a:spcPct val="107000"/>
                        </a:lnSpc>
                        <a:spcBef>
                          <a:spcPts val="0"/>
                        </a:spcBef>
                        <a:spcAft>
                          <a:spcPts val="0"/>
                        </a:spcAft>
                        <a:buFont typeface="Symbol" panose="05050102010706020507" pitchFamily="18" charset="2"/>
                        <a:buChar char=""/>
                      </a:pPr>
                      <a:r>
                        <a:rPr lang="en-US" sz="1400" cap="none" spc="0" dirty="0">
                          <a:solidFill>
                            <a:schemeClr val="tx1"/>
                          </a:solidFill>
                          <a:effectLst/>
                        </a:rPr>
                        <a:t>Supplier can DELETE supplier menu.</a:t>
                      </a:r>
                    </a:p>
                    <a:p>
                      <a:pPr marL="0" marR="0">
                        <a:lnSpc>
                          <a:spcPct val="107000"/>
                        </a:lnSpc>
                        <a:spcBef>
                          <a:spcPts val="0"/>
                        </a:spcBef>
                        <a:spcAft>
                          <a:spcPts val="0"/>
                        </a:spcAft>
                      </a:pPr>
                      <a:r>
                        <a:rPr lang="en-US" sz="1400" cap="none" spc="0" dirty="0">
                          <a:solidFill>
                            <a:schemeClr val="tx1"/>
                          </a:solidFill>
                          <a:effectLst/>
                        </a:rPr>
                        <a:t> </a:t>
                      </a:r>
                      <a:endParaRPr lang="en-US" sz="14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3834" marR="23834" marT="0" marB="43864">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583866658"/>
                  </a:ext>
                </a:extLst>
              </a:tr>
              <a:tr h="827109">
                <a:tc>
                  <a:txBody>
                    <a:bodyPr/>
                    <a:lstStyle/>
                    <a:p>
                      <a:pPr marL="0" marR="0">
                        <a:lnSpc>
                          <a:spcPct val="107000"/>
                        </a:lnSpc>
                        <a:spcBef>
                          <a:spcPts val="0"/>
                        </a:spcBef>
                        <a:spcAft>
                          <a:spcPts val="0"/>
                        </a:spcAft>
                      </a:pPr>
                      <a:r>
                        <a:rPr lang="en-US" sz="1400" b="1" cap="none" spc="0" dirty="0">
                          <a:solidFill>
                            <a:schemeClr val="tx1"/>
                          </a:solidFill>
                          <a:effectLst/>
                        </a:rPr>
                        <a:t>IT20122782</a:t>
                      </a:r>
                      <a:endParaRPr lang="en-US" sz="14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3834" marR="23834" marT="0" marB="43864">
                    <a:lnL w="12700" cmpd="sng">
                      <a:noFill/>
                      <a:prstDash val="solid"/>
                    </a:lnL>
                    <a:lnR w="12700" cmpd="sng">
                      <a:noFill/>
                      <a:prstDash val="solid"/>
                    </a:lnR>
                    <a:lnT w="12700" cmpd="sng">
                      <a:noFill/>
                      <a:prstDash val="solid"/>
                    </a:lnT>
                    <a:lnB w="12700" cmpd="sng">
                      <a:noFill/>
                      <a:prstDash val="solid"/>
                    </a:lnB>
                    <a:noFill/>
                  </a:tcPr>
                </a:tc>
                <a:tc>
                  <a:txBody>
                    <a:bodyPr/>
                    <a:lstStyle/>
                    <a:p>
                      <a:pPr marL="342900" marR="0" lvl="0" indent="-342900">
                        <a:lnSpc>
                          <a:spcPct val="107000"/>
                        </a:lnSpc>
                        <a:spcBef>
                          <a:spcPts val="0"/>
                        </a:spcBef>
                        <a:spcAft>
                          <a:spcPts val="0"/>
                        </a:spcAft>
                        <a:buFont typeface="Symbol" panose="05050102010706020507" pitchFamily="18" charset="2"/>
                        <a:buChar char=""/>
                      </a:pPr>
                      <a:r>
                        <a:rPr lang="en-US" sz="1400" cap="none" spc="0">
                          <a:solidFill>
                            <a:schemeClr val="tx1"/>
                          </a:solidFill>
                          <a:effectLst/>
                        </a:rPr>
                        <a:t>Storekeeper can ADD storekeeper menu.</a:t>
                      </a:r>
                    </a:p>
                    <a:p>
                      <a:pPr marL="342900" marR="0" lvl="0" indent="-342900">
                        <a:lnSpc>
                          <a:spcPct val="107000"/>
                        </a:lnSpc>
                        <a:spcBef>
                          <a:spcPts val="0"/>
                        </a:spcBef>
                        <a:spcAft>
                          <a:spcPts val="800"/>
                        </a:spcAft>
                        <a:buFont typeface="Symbol" panose="05050102010706020507" pitchFamily="18" charset="2"/>
                        <a:buChar char=""/>
                      </a:pPr>
                      <a:r>
                        <a:rPr lang="en-US" sz="1400" cap="none" spc="0">
                          <a:solidFill>
                            <a:schemeClr val="tx1"/>
                          </a:solidFill>
                          <a:effectLst/>
                        </a:rPr>
                        <a:t>Storekeeper can VIEW the storekeeper menu.</a:t>
                      </a:r>
                    </a:p>
                    <a:p>
                      <a:pPr marL="342900" marR="0" lvl="0" indent="-342900">
                        <a:lnSpc>
                          <a:spcPct val="107000"/>
                        </a:lnSpc>
                        <a:spcBef>
                          <a:spcPts val="0"/>
                        </a:spcBef>
                        <a:spcAft>
                          <a:spcPts val="800"/>
                        </a:spcAft>
                        <a:buFont typeface="Symbol" panose="05050102010706020507" pitchFamily="18" charset="2"/>
                        <a:buChar char=""/>
                      </a:pPr>
                      <a:r>
                        <a:rPr lang="en-US" sz="1400" cap="none" spc="0">
                          <a:solidFill>
                            <a:schemeClr val="tx1"/>
                          </a:solidFill>
                          <a:effectLst/>
                        </a:rPr>
                        <a:t>Storekeeper can UPDATE storekeeper menu.</a:t>
                      </a:r>
                    </a:p>
                    <a:p>
                      <a:pPr marL="342900" marR="0" lvl="0" indent="-342900">
                        <a:lnSpc>
                          <a:spcPct val="107000"/>
                        </a:lnSpc>
                        <a:spcBef>
                          <a:spcPts val="0"/>
                        </a:spcBef>
                        <a:spcAft>
                          <a:spcPts val="800"/>
                        </a:spcAft>
                        <a:buFont typeface="Symbol" panose="05050102010706020507" pitchFamily="18" charset="2"/>
                        <a:buChar char=""/>
                      </a:pPr>
                      <a:r>
                        <a:rPr lang="en-US" sz="1400" cap="none" spc="0">
                          <a:solidFill>
                            <a:schemeClr val="tx1"/>
                          </a:solidFill>
                          <a:effectLst/>
                        </a:rPr>
                        <a:t>Storekeeper can DELETE storekeeper menu</a:t>
                      </a:r>
                    </a:p>
                    <a:p>
                      <a:pPr marL="0" marR="0">
                        <a:lnSpc>
                          <a:spcPct val="107000"/>
                        </a:lnSpc>
                        <a:spcBef>
                          <a:spcPts val="0"/>
                        </a:spcBef>
                        <a:spcAft>
                          <a:spcPts val="0"/>
                        </a:spcAft>
                      </a:pPr>
                      <a:r>
                        <a:rPr lang="en-US" sz="1400" cap="none" spc="0">
                          <a:solidFill>
                            <a:schemeClr val="tx1"/>
                          </a:solidFill>
                          <a:effectLst/>
                        </a:rPr>
                        <a:t> </a:t>
                      </a:r>
                      <a:endParaRPr lang="en-US"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3834" marR="23834" marT="0" marB="4386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722676554"/>
                  </a:ext>
                </a:extLst>
              </a:tr>
              <a:tr h="778372">
                <a:tc>
                  <a:txBody>
                    <a:bodyPr/>
                    <a:lstStyle/>
                    <a:p>
                      <a:pPr marL="0" marR="0">
                        <a:lnSpc>
                          <a:spcPct val="107000"/>
                        </a:lnSpc>
                        <a:spcBef>
                          <a:spcPts val="0"/>
                        </a:spcBef>
                        <a:spcAft>
                          <a:spcPts val="0"/>
                        </a:spcAft>
                      </a:pPr>
                      <a:r>
                        <a:rPr lang="en-US" sz="1400" b="1" cap="none" spc="0" dirty="0">
                          <a:solidFill>
                            <a:schemeClr val="tx1"/>
                          </a:solidFill>
                          <a:effectLst/>
                        </a:rPr>
                        <a:t>IT20081416</a:t>
                      </a:r>
                      <a:endParaRPr lang="en-US" sz="14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3834" marR="23834" marT="0" marB="43864">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pPr marL="342900" marR="0" lvl="0" indent="-342900">
                        <a:lnSpc>
                          <a:spcPct val="107000"/>
                        </a:lnSpc>
                        <a:spcBef>
                          <a:spcPts val="0"/>
                        </a:spcBef>
                        <a:spcAft>
                          <a:spcPts val="0"/>
                        </a:spcAft>
                        <a:buFont typeface="Symbol" panose="05050102010706020507" pitchFamily="18" charset="2"/>
                        <a:buChar char=""/>
                      </a:pPr>
                      <a:r>
                        <a:rPr lang="en-US" sz="1400" cap="none" spc="0" dirty="0">
                          <a:solidFill>
                            <a:schemeClr val="tx1"/>
                          </a:solidFill>
                          <a:effectLst/>
                        </a:rPr>
                        <a:t>Delivery person can ADD delivery items.</a:t>
                      </a:r>
                    </a:p>
                    <a:p>
                      <a:pPr marL="342900" marR="0" lvl="0" indent="-342900">
                        <a:lnSpc>
                          <a:spcPct val="107000"/>
                        </a:lnSpc>
                        <a:spcBef>
                          <a:spcPts val="0"/>
                        </a:spcBef>
                        <a:spcAft>
                          <a:spcPts val="0"/>
                        </a:spcAft>
                        <a:buFont typeface="Symbol" panose="05050102010706020507" pitchFamily="18" charset="2"/>
                        <a:buChar char=""/>
                      </a:pPr>
                      <a:r>
                        <a:rPr lang="en-US" sz="1400" cap="none" spc="0" dirty="0">
                          <a:solidFill>
                            <a:schemeClr val="tx1"/>
                          </a:solidFill>
                          <a:effectLst/>
                        </a:rPr>
                        <a:t>Delivery person can VIEW delivery items.</a:t>
                      </a:r>
                    </a:p>
                    <a:p>
                      <a:pPr marL="342900" marR="0" lvl="0" indent="-342900">
                        <a:lnSpc>
                          <a:spcPct val="107000"/>
                        </a:lnSpc>
                        <a:spcBef>
                          <a:spcPts val="0"/>
                        </a:spcBef>
                        <a:spcAft>
                          <a:spcPts val="800"/>
                        </a:spcAft>
                        <a:buFont typeface="Symbol" panose="05050102010706020507" pitchFamily="18" charset="2"/>
                        <a:buChar char=""/>
                      </a:pPr>
                      <a:r>
                        <a:rPr lang="en-US" sz="1400" cap="none" spc="0" dirty="0">
                          <a:solidFill>
                            <a:schemeClr val="tx1"/>
                          </a:solidFill>
                          <a:effectLst/>
                        </a:rPr>
                        <a:t>Delivery person can UPDATE delivery items .</a:t>
                      </a:r>
                    </a:p>
                    <a:p>
                      <a:pPr marL="342900" marR="0" lvl="0" indent="-342900">
                        <a:lnSpc>
                          <a:spcPct val="107000"/>
                        </a:lnSpc>
                        <a:spcBef>
                          <a:spcPts val="0"/>
                        </a:spcBef>
                        <a:spcAft>
                          <a:spcPts val="800"/>
                        </a:spcAft>
                        <a:buFont typeface="Symbol" panose="05050102010706020507" pitchFamily="18" charset="2"/>
                        <a:buChar char=""/>
                      </a:pPr>
                      <a:r>
                        <a:rPr lang="en-US" sz="1400" cap="none" spc="0" dirty="0">
                          <a:solidFill>
                            <a:schemeClr val="tx1"/>
                          </a:solidFill>
                          <a:effectLst/>
                        </a:rPr>
                        <a:t>Delivery person can DELETE delivery items .</a:t>
                      </a:r>
                    </a:p>
                    <a:p>
                      <a:pPr marL="0" marR="0">
                        <a:lnSpc>
                          <a:spcPct val="107000"/>
                        </a:lnSpc>
                        <a:spcBef>
                          <a:spcPts val="0"/>
                        </a:spcBef>
                        <a:spcAft>
                          <a:spcPts val="0"/>
                        </a:spcAft>
                      </a:pPr>
                      <a:r>
                        <a:rPr lang="en-US" sz="1400" cap="none" spc="0" dirty="0">
                          <a:solidFill>
                            <a:schemeClr val="tx1"/>
                          </a:solidFill>
                          <a:effectLst/>
                        </a:rPr>
                        <a:t> </a:t>
                      </a:r>
                      <a:endParaRPr lang="en-US" sz="14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3834" marR="23834" marT="0" marB="43864">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47519725"/>
                  </a:ext>
                </a:extLst>
              </a:tr>
            </a:tbl>
          </a:graphicData>
        </a:graphic>
      </p:graphicFrame>
    </p:spTree>
    <p:extLst>
      <p:ext uri="{BB962C8B-B14F-4D97-AF65-F5344CB8AC3E}">
        <p14:creationId xmlns:p14="http://schemas.microsoft.com/office/powerpoint/2010/main" val="1350727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BA2840F-FFB4-838D-B739-97587C158DAC}"/>
              </a:ext>
            </a:extLst>
          </p:cNvPr>
          <p:cNvSpPr txBox="1"/>
          <p:nvPr/>
        </p:nvSpPr>
        <p:spPr>
          <a:xfrm>
            <a:off x="4945225" y="313657"/>
            <a:ext cx="3181738" cy="523220"/>
          </a:xfrm>
          <a:prstGeom prst="rect">
            <a:avLst/>
          </a:prstGeom>
          <a:noFill/>
        </p:spPr>
        <p:txBody>
          <a:bodyPr wrap="square">
            <a:spAutoFit/>
          </a:bodyPr>
          <a:lstStyle/>
          <a:p>
            <a:r>
              <a:rPr lang="en-US" sz="2800" b="1" dirty="0">
                <a:solidFill>
                  <a:schemeClr val="accent5"/>
                </a:solidFill>
              </a:rPr>
              <a:t>POST</a:t>
            </a:r>
            <a:r>
              <a:rPr lang="en-US" dirty="0"/>
              <a:t> Method</a:t>
            </a:r>
          </a:p>
        </p:txBody>
      </p:sp>
      <p:pic>
        <p:nvPicPr>
          <p:cNvPr id="3" name="Picture 2" descr="A screenshot of a computer&#10;&#10;Description automatically generated">
            <a:extLst>
              <a:ext uri="{FF2B5EF4-FFF2-40B4-BE49-F238E27FC236}">
                <a16:creationId xmlns:a16="http://schemas.microsoft.com/office/drawing/2014/main" id="{15B53DE2-DD58-0EAF-4E6A-2DDB591425A3}"/>
              </a:ext>
            </a:extLst>
          </p:cNvPr>
          <p:cNvPicPr>
            <a:picLocks noChangeAspect="1"/>
          </p:cNvPicPr>
          <p:nvPr/>
        </p:nvPicPr>
        <p:blipFill rotWithShape="1">
          <a:blip r:embed="rId2">
            <a:extLst>
              <a:ext uri="{28A0092B-C50C-407E-A947-70E740481C1C}">
                <a14:useLocalDpi xmlns:a14="http://schemas.microsoft.com/office/drawing/2010/main" val="0"/>
              </a:ext>
            </a:extLst>
          </a:blip>
          <a:srcRect l="1484" t="18889" r="5937" b="41528"/>
          <a:stretch/>
        </p:blipFill>
        <p:spPr>
          <a:xfrm>
            <a:off x="533400" y="836877"/>
            <a:ext cx="11125200" cy="271462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3AE0183-FC95-253C-FD8F-5BE6678B8EAF}"/>
              </a:ext>
            </a:extLst>
          </p:cNvPr>
          <p:cNvPicPr>
            <a:picLocks noChangeAspect="1"/>
          </p:cNvPicPr>
          <p:nvPr/>
        </p:nvPicPr>
        <p:blipFill rotWithShape="1">
          <a:blip r:embed="rId3">
            <a:extLst>
              <a:ext uri="{28A0092B-C50C-407E-A947-70E740481C1C}">
                <a14:useLocalDpi xmlns:a14="http://schemas.microsoft.com/office/drawing/2010/main" val="0"/>
              </a:ext>
            </a:extLst>
          </a:blip>
          <a:srcRect l="2031" t="32778" r="7031" b="22500"/>
          <a:stretch/>
        </p:blipFill>
        <p:spPr>
          <a:xfrm>
            <a:off x="571500" y="3551502"/>
            <a:ext cx="11087100" cy="3067050"/>
          </a:xfrm>
          <a:prstGeom prst="rect">
            <a:avLst/>
          </a:prstGeom>
        </p:spPr>
      </p:pic>
    </p:spTree>
    <p:extLst>
      <p:ext uri="{BB962C8B-B14F-4D97-AF65-F5344CB8AC3E}">
        <p14:creationId xmlns:p14="http://schemas.microsoft.com/office/powerpoint/2010/main" val="3176203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DE12B0-3CE3-A49E-CF33-364F6E366260}"/>
              </a:ext>
            </a:extLst>
          </p:cNvPr>
          <p:cNvSpPr txBox="1"/>
          <p:nvPr/>
        </p:nvSpPr>
        <p:spPr>
          <a:xfrm>
            <a:off x="4627984" y="288896"/>
            <a:ext cx="2146040" cy="523220"/>
          </a:xfrm>
          <a:prstGeom prst="rect">
            <a:avLst/>
          </a:prstGeom>
          <a:noFill/>
        </p:spPr>
        <p:txBody>
          <a:bodyPr wrap="square">
            <a:spAutoFit/>
          </a:bodyPr>
          <a:lstStyle/>
          <a:p>
            <a:r>
              <a:rPr lang="en-US" sz="2800" b="1" dirty="0">
                <a:solidFill>
                  <a:schemeClr val="accent5"/>
                </a:solidFill>
              </a:rPr>
              <a:t>PUT</a:t>
            </a:r>
            <a:r>
              <a:rPr lang="en-US" dirty="0"/>
              <a:t> Method</a:t>
            </a:r>
          </a:p>
        </p:txBody>
      </p:sp>
      <p:pic>
        <p:nvPicPr>
          <p:cNvPr id="3" name="Picture 2" descr="A screenshot of a computer&#10;&#10;Description automatically generated">
            <a:extLst>
              <a:ext uri="{FF2B5EF4-FFF2-40B4-BE49-F238E27FC236}">
                <a16:creationId xmlns:a16="http://schemas.microsoft.com/office/drawing/2014/main" id="{CB40AA6E-02BB-E06F-345A-FE3FDC8B2CCD}"/>
              </a:ext>
            </a:extLst>
          </p:cNvPr>
          <p:cNvPicPr>
            <a:picLocks noChangeAspect="1"/>
          </p:cNvPicPr>
          <p:nvPr/>
        </p:nvPicPr>
        <p:blipFill rotWithShape="1">
          <a:blip r:embed="rId2">
            <a:extLst>
              <a:ext uri="{28A0092B-C50C-407E-A947-70E740481C1C}">
                <a14:useLocalDpi xmlns:a14="http://schemas.microsoft.com/office/drawing/2010/main" val="0"/>
              </a:ext>
            </a:extLst>
          </a:blip>
          <a:srcRect l="1484" t="13889" r="6172" b="45139"/>
          <a:stretch/>
        </p:blipFill>
        <p:spPr>
          <a:xfrm>
            <a:off x="466725" y="1016683"/>
            <a:ext cx="11144251" cy="280987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F73F943-091F-5559-EC22-A1646FC0198F}"/>
              </a:ext>
            </a:extLst>
          </p:cNvPr>
          <p:cNvPicPr>
            <a:picLocks noChangeAspect="1"/>
          </p:cNvPicPr>
          <p:nvPr/>
        </p:nvPicPr>
        <p:blipFill rotWithShape="1">
          <a:blip r:embed="rId3">
            <a:extLst>
              <a:ext uri="{28A0092B-C50C-407E-A947-70E740481C1C}">
                <a14:useLocalDpi xmlns:a14="http://schemas.microsoft.com/office/drawing/2010/main" val="0"/>
              </a:ext>
            </a:extLst>
          </a:blip>
          <a:srcRect l="1328" t="40139" r="7266" b="27500"/>
          <a:stretch/>
        </p:blipFill>
        <p:spPr>
          <a:xfrm>
            <a:off x="466725" y="3826558"/>
            <a:ext cx="11144251" cy="2219326"/>
          </a:xfrm>
          <a:prstGeom prst="rect">
            <a:avLst/>
          </a:prstGeom>
        </p:spPr>
      </p:pic>
    </p:spTree>
    <p:extLst>
      <p:ext uri="{BB962C8B-B14F-4D97-AF65-F5344CB8AC3E}">
        <p14:creationId xmlns:p14="http://schemas.microsoft.com/office/powerpoint/2010/main" val="1174237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41AB5F1-12B0-20ED-B5AD-82E9765706BE}"/>
              </a:ext>
            </a:extLst>
          </p:cNvPr>
          <p:cNvSpPr txBox="1"/>
          <p:nvPr/>
        </p:nvSpPr>
        <p:spPr>
          <a:xfrm>
            <a:off x="4722846" y="251574"/>
            <a:ext cx="2593910" cy="523220"/>
          </a:xfrm>
          <a:prstGeom prst="rect">
            <a:avLst/>
          </a:prstGeom>
          <a:noFill/>
        </p:spPr>
        <p:txBody>
          <a:bodyPr wrap="square">
            <a:spAutoFit/>
          </a:bodyPr>
          <a:lstStyle/>
          <a:p>
            <a:r>
              <a:rPr lang="en-US" sz="2800" b="1" dirty="0">
                <a:solidFill>
                  <a:schemeClr val="accent5"/>
                </a:solidFill>
              </a:rPr>
              <a:t>SEARCH</a:t>
            </a:r>
            <a:endParaRPr lang="en-US" dirty="0"/>
          </a:p>
        </p:txBody>
      </p:sp>
      <p:pic>
        <p:nvPicPr>
          <p:cNvPr id="3" name="Picture 2" descr="A screenshot of a computer&#10;&#10;Description automatically generated">
            <a:extLst>
              <a:ext uri="{FF2B5EF4-FFF2-40B4-BE49-F238E27FC236}">
                <a16:creationId xmlns:a16="http://schemas.microsoft.com/office/drawing/2014/main" id="{8F6AA149-1A21-0BE4-4E7C-B15A257C5924}"/>
              </a:ext>
            </a:extLst>
          </p:cNvPr>
          <p:cNvPicPr>
            <a:picLocks noChangeAspect="1"/>
          </p:cNvPicPr>
          <p:nvPr/>
        </p:nvPicPr>
        <p:blipFill rotWithShape="1">
          <a:blip r:embed="rId2">
            <a:extLst>
              <a:ext uri="{28A0092B-C50C-407E-A947-70E740481C1C}">
                <a14:useLocalDpi xmlns:a14="http://schemas.microsoft.com/office/drawing/2010/main" val="0"/>
              </a:ext>
            </a:extLst>
          </a:blip>
          <a:srcRect l="1406" t="28055" r="6406" b="34861"/>
          <a:stretch/>
        </p:blipFill>
        <p:spPr>
          <a:xfrm>
            <a:off x="438151" y="885825"/>
            <a:ext cx="11163300" cy="254317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781EBDEA-9B83-1F3E-B32B-9F5C3E4FF74A}"/>
              </a:ext>
            </a:extLst>
          </p:cNvPr>
          <p:cNvPicPr>
            <a:picLocks noChangeAspect="1"/>
          </p:cNvPicPr>
          <p:nvPr/>
        </p:nvPicPr>
        <p:blipFill rotWithShape="1">
          <a:blip r:embed="rId3">
            <a:extLst>
              <a:ext uri="{28A0092B-C50C-407E-A947-70E740481C1C}">
                <a14:useLocalDpi xmlns:a14="http://schemas.microsoft.com/office/drawing/2010/main" val="0"/>
              </a:ext>
            </a:extLst>
          </a:blip>
          <a:srcRect l="1250" t="25972" r="5937" b="31667"/>
          <a:stretch/>
        </p:blipFill>
        <p:spPr>
          <a:xfrm>
            <a:off x="438151" y="3429000"/>
            <a:ext cx="11163300" cy="2905126"/>
          </a:xfrm>
          <a:prstGeom prst="rect">
            <a:avLst/>
          </a:prstGeom>
        </p:spPr>
      </p:pic>
    </p:spTree>
    <p:extLst>
      <p:ext uri="{BB962C8B-B14F-4D97-AF65-F5344CB8AC3E}">
        <p14:creationId xmlns:p14="http://schemas.microsoft.com/office/powerpoint/2010/main" val="3407798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492957E-8562-4195-69C8-CE30CC5F9296}"/>
              </a:ext>
            </a:extLst>
          </p:cNvPr>
          <p:cNvSpPr txBox="1"/>
          <p:nvPr/>
        </p:nvSpPr>
        <p:spPr>
          <a:xfrm>
            <a:off x="4665306" y="142875"/>
            <a:ext cx="2668555" cy="523220"/>
          </a:xfrm>
          <a:prstGeom prst="rect">
            <a:avLst/>
          </a:prstGeom>
          <a:noFill/>
        </p:spPr>
        <p:txBody>
          <a:bodyPr wrap="square">
            <a:spAutoFit/>
          </a:bodyPr>
          <a:lstStyle/>
          <a:p>
            <a:r>
              <a:rPr lang="en-US" sz="2800" b="1" dirty="0">
                <a:solidFill>
                  <a:schemeClr val="accent5"/>
                </a:solidFill>
              </a:rPr>
              <a:t>DELETE</a:t>
            </a:r>
            <a:r>
              <a:rPr lang="en-US" dirty="0"/>
              <a:t> Method</a:t>
            </a:r>
          </a:p>
        </p:txBody>
      </p:sp>
      <p:pic>
        <p:nvPicPr>
          <p:cNvPr id="3" name="Picture 2" descr="A screenshot of a computer&#10;&#10;Description automatically generated">
            <a:extLst>
              <a:ext uri="{FF2B5EF4-FFF2-40B4-BE49-F238E27FC236}">
                <a16:creationId xmlns:a16="http://schemas.microsoft.com/office/drawing/2014/main" id="{37864AA0-9992-13CC-AEAE-22DE384A2BA1}"/>
              </a:ext>
            </a:extLst>
          </p:cNvPr>
          <p:cNvPicPr>
            <a:picLocks noChangeAspect="1"/>
          </p:cNvPicPr>
          <p:nvPr/>
        </p:nvPicPr>
        <p:blipFill rotWithShape="1">
          <a:blip r:embed="rId2">
            <a:extLst>
              <a:ext uri="{28A0092B-C50C-407E-A947-70E740481C1C}">
                <a14:useLocalDpi xmlns:a14="http://schemas.microsoft.com/office/drawing/2010/main" val="0"/>
              </a:ext>
            </a:extLst>
          </a:blip>
          <a:srcRect l="1250" t="17222" r="5860" b="46944"/>
          <a:stretch/>
        </p:blipFill>
        <p:spPr>
          <a:xfrm>
            <a:off x="490538" y="971550"/>
            <a:ext cx="11210924" cy="245745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B1A049D7-D3F8-B210-6C9B-B194FBC918FC}"/>
              </a:ext>
            </a:extLst>
          </p:cNvPr>
          <p:cNvPicPr>
            <a:picLocks noChangeAspect="1"/>
          </p:cNvPicPr>
          <p:nvPr/>
        </p:nvPicPr>
        <p:blipFill rotWithShape="1">
          <a:blip r:embed="rId3">
            <a:extLst>
              <a:ext uri="{28A0092B-C50C-407E-A947-70E740481C1C}">
                <a14:useLocalDpi xmlns:a14="http://schemas.microsoft.com/office/drawing/2010/main" val="0"/>
              </a:ext>
            </a:extLst>
          </a:blip>
          <a:srcRect l="1797" t="27361" r="6250" b="33333"/>
          <a:stretch/>
        </p:blipFill>
        <p:spPr>
          <a:xfrm>
            <a:off x="490538" y="3429000"/>
            <a:ext cx="11210925" cy="2695576"/>
          </a:xfrm>
          <a:prstGeom prst="rect">
            <a:avLst/>
          </a:prstGeom>
        </p:spPr>
      </p:pic>
    </p:spTree>
    <p:extLst>
      <p:ext uri="{BB962C8B-B14F-4D97-AF65-F5344CB8AC3E}">
        <p14:creationId xmlns:p14="http://schemas.microsoft.com/office/powerpoint/2010/main" val="323272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A3BE9FB-EB88-E483-04AB-7CD4DB06FE9A}"/>
              </a:ext>
            </a:extLst>
          </p:cNvPr>
          <p:cNvSpPr txBox="1"/>
          <p:nvPr/>
        </p:nvSpPr>
        <p:spPr>
          <a:xfrm>
            <a:off x="821092" y="172815"/>
            <a:ext cx="10291665" cy="646331"/>
          </a:xfrm>
          <a:prstGeom prst="rect">
            <a:avLst/>
          </a:prstGeom>
          <a:noFill/>
        </p:spPr>
        <p:txBody>
          <a:bodyPr wrap="square">
            <a:spAutoFit/>
          </a:bodyPr>
          <a:lstStyle/>
          <a:p>
            <a:r>
              <a:rPr lang="en-US" dirty="0"/>
              <a:t>Gateway project and the API project will both run and open up in two separate browsers. </a:t>
            </a:r>
          </a:p>
          <a:p>
            <a:r>
              <a:rPr lang="en-US" dirty="0">
                <a:solidFill>
                  <a:srgbClr val="FF0000"/>
                </a:solidFill>
              </a:rPr>
              <a:t>Gateway:</a:t>
            </a:r>
          </a:p>
        </p:txBody>
      </p:sp>
      <p:pic>
        <p:nvPicPr>
          <p:cNvPr id="9" name="Picture 8" descr="A screenshot of a computer&#10;&#10;Description automatically generated">
            <a:extLst>
              <a:ext uri="{FF2B5EF4-FFF2-40B4-BE49-F238E27FC236}">
                <a16:creationId xmlns:a16="http://schemas.microsoft.com/office/drawing/2014/main" id="{7799623C-6689-925C-FFF9-19B3790011E6}"/>
              </a:ext>
            </a:extLst>
          </p:cNvPr>
          <p:cNvPicPr>
            <a:picLocks noChangeAspect="1"/>
          </p:cNvPicPr>
          <p:nvPr/>
        </p:nvPicPr>
        <p:blipFill rotWithShape="1">
          <a:blip r:embed="rId2">
            <a:extLst>
              <a:ext uri="{28A0092B-C50C-407E-A947-70E740481C1C}">
                <a14:useLocalDpi xmlns:a14="http://schemas.microsoft.com/office/drawing/2010/main" val="0"/>
              </a:ext>
            </a:extLst>
          </a:blip>
          <a:srcRect t="-2294" r="12128" b="33907"/>
          <a:stretch/>
        </p:blipFill>
        <p:spPr>
          <a:xfrm>
            <a:off x="739249" y="865849"/>
            <a:ext cx="10713502" cy="4689988"/>
          </a:xfrm>
          <a:prstGeom prst="rect">
            <a:avLst/>
          </a:prstGeom>
        </p:spPr>
      </p:pic>
    </p:spTree>
    <p:extLst>
      <p:ext uri="{BB962C8B-B14F-4D97-AF65-F5344CB8AC3E}">
        <p14:creationId xmlns:p14="http://schemas.microsoft.com/office/powerpoint/2010/main" val="3409249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E6F61AE6-C32B-51A0-7574-328983A1742C}"/>
              </a:ext>
            </a:extLst>
          </p:cNvPr>
          <p:cNvPicPr>
            <a:picLocks noChangeAspect="1"/>
          </p:cNvPicPr>
          <p:nvPr/>
        </p:nvPicPr>
        <p:blipFill rotWithShape="1">
          <a:blip r:embed="rId2">
            <a:extLst>
              <a:ext uri="{28A0092B-C50C-407E-A947-70E740481C1C}">
                <a14:useLocalDpi xmlns:a14="http://schemas.microsoft.com/office/drawing/2010/main" val="0"/>
              </a:ext>
            </a:extLst>
          </a:blip>
          <a:srcRect r="4838" b="70502"/>
          <a:stretch/>
        </p:blipFill>
        <p:spPr>
          <a:xfrm>
            <a:off x="229652" y="3993375"/>
            <a:ext cx="11602065" cy="2022987"/>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2089BE5-EE88-FEB2-BE42-911054576C12}"/>
              </a:ext>
            </a:extLst>
          </p:cNvPr>
          <p:cNvPicPr>
            <a:picLocks noChangeAspect="1"/>
          </p:cNvPicPr>
          <p:nvPr/>
        </p:nvPicPr>
        <p:blipFill rotWithShape="1">
          <a:blip r:embed="rId3">
            <a:extLst>
              <a:ext uri="{28A0092B-C50C-407E-A947-70E740481C1C}">
                <a14:useLocalDpi xmlns:a14="http://schemas.microsoft.com/office/drawing/2010/main" val="0"/>
              </a:ext>
            </a:extLst>
          </a:blip>
          <a:srcRect t="-1" r="4838" b="66309"/>
          <a:stretch/>
        </p:blipFill>
        <p:spPr>
          <a:xfrm>
            <a:off x="229653" y="724126"/>
            <a:ext cx="11602065" cy="2310581"/>
          </a:xfrm>
          <a:prstGeom prst="rect">
            <a:avLst/>
          </a:prstGeom>
        </p:spPr>
      </p:pic>
      <p:sp>
        <p:nvSpPr>
          <p:cNvPr id="13" name="TextBox 12">
            <a:extLst>
              <a:ext uri="{FF2B5EF4-FFF2-40B4-BE49-F238E27FC236}">
                <a16:creationId xmlns:a16="http://schemas.microsoft.com/office/drawing/2014/main" id="{3753EA63-95CF-BD5F-D14C-06880676E10F}"/>
              </a:ext>
            </a:extLst>
          </p:cNvPr>
          <p:cNvSpPr txBox="1"/>
          <p:nvPr/>
        </p:nvSpPr>
        <p:spPr>
          <a:xfrm>
            <a:off x="681135" y="220379"/>
            <a:ext cx="6102220" cy="369332"/>
          </a:xfrm>
          <a:prstGeom prst="rect">
            <a:avLst/>
          </a:prstGeom>
          <a:noFill/>
        </p:spPr>
        <p:txBody>
          <a:bodyPr wrap="square">
            <a:spAutoFit/>
          </a:bodyPr>
          <a:lstStyle/>
          <a:p>
            <a:r>
              <a:rPr lang="en-US" dirty="0"/>
              <a:t>Test the upstream URL in browser. </a:t>
            </a:r>
          </a:p>
        </p:txBody>
      </p:sp>
      <p:sp>
        <p:nvSpPr>
          <p:cNvPr id="15" name="TextBox 14">
            <a:extLst>
              <a:ext uri="{FF2B5EF4-FFF2-40B4-BE49-F238E27FC236}">
                <a16:creationId xmlns:a16="http://schemas.microsoft.com/office/drawing/2014/main" id="{1C0E0F5C-C50E-66C8-33F7-AA79929A0FB0}"/>
              </a:ext>
            </a:extLst>
          </p:cNvPr>
          <p:cNvSpPr txBox="1"/>
          <p:nvPr/>
        </p:nvSpPr>
        <p:spPr>
          <a:xfrm>
            <a:off x="360282" y="3453962"/>
            <a:ext cx="6102220" cy="369332"/>
          </a:xfrm>
          <a:prstGeom prst="rect">
            <a:avLst/>
          </a:prstGeom>
          <a:noFill/>
        </p:spPr>
        <p:txBody>
          <a:bodyPr wrap="square">
            <a:spAutoFit/>
          </a:bodyPr>
          <a:lstStyle/>
          <a:p>
            <a:r>
              <a:rPr lang="en-US" dirty="0"/>
              <a:t>Test the downstream URL in browser. </a:t>
            </a:r>
          </a:p>
        </p:txBody>
      </p:sp>
    </p:spTree>
    <p:extLst>
      <p:ext uri="{BB962C8B-B14F-4D97-AF65-F5344CB8AC3E}">
        <p14:creationId xmlns:p14="http://schemas.microsoft.com/office/powerpoint/2010/main" val="2573429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A39FB5A2-3A50-2D43-ECCE-CEA160B08D16}"/>
              </a:ext>
            </a:extLst>
          </p:cNvPr>
          <p:cNvPicPr>
            <a:picLocks noChangeAspect="1"/>
          </p:cNvPicPr>
          <p:nvPr/>
        </p:nvPicPr>
        <p:blipFill rotWithShape="1">
          <a:blip r:embed="rId2">
            <a:extLst>
              <a:ext uri="{28A0092B-C50C-407E-A947-70E740481C1C}">
                <a14:useLocalDpi xmlns:a14="http://schemas.microsoft.com/office/drawing/2010/main" val="0"/>
              </a:ext>
            </a:extLst>
          </a:blip>
          <a:srcRect r="12500" b="68315"/>
          <a:stretch/>
        </p:blipFill>
        <p:spPr>
          <a:xfrm>
            <a:off x="570272" y="919316"/>
            <a:ext cx="10668000" cy="217292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0DCB73E-CB98-DC9C-5A6C-1C594965FE19}"/>
              </a:ext>
            </a:extLst>
          </p:cNvPr>
          <p:cNvPicPr>
            <a:picLocks noChangeAspect="1"/>
          </p:cNvPicPr>
          <p:nvPr/>
        </p:nvPicPr>
        <p:blipFill rotWithShape="1">
          <a:blip r:embed="rId3">
            <a:extLst>
              <a:ext uri="{28A0092B-C50C-407E-A947-70E740481C1C}">
                <a14:useLocalDpi xmlns:a14="http://schemas.microsoft.com/office/drawing/2010/main" val="0"/>
              </a:ext>
            </a:extLst>
          </a:blip>
          <a:srcRect r="12500" b="66165"/>
          <a:stretch/>
        </p:blipFill>
        <p:spPr>
          <a:xfrm>
            <a:off x="570272" y="3765755"/>
            <a:ext cx="10668000" cy="2320413"/>
          </a:xfrm>
          <a:prstGeom prst="rect">
            <a:avLst/>
          </a:prstGeom>
        </p:spPr>
      </p:pic>
      <p:sp>
        <p:nvSpPr>
          <p:cNvPr id="9" name="TextBox 8">
            <a:extLst>
              <a:ext uri="{FF2B5EF4-FFF2-40B4-BE49-F238E27FC236}">
                <a16:creationId xmlns:a16="http://schemas.microsoft.com/office/drawing/2014/main" id="{5330EB06-9207-D15B-46F2-88E0E9BDD006}"/>
              </a:ext>
            </a:extLst>
          </p:cNvPr>
          <p:cNvSpPr txBox="1"/>
          <p:nvPr/>
        </p:nvSpPr>
        <p:spPr>
          <a:xfrm>
            <a:off x="570271" y="398085"/>
            <a:ext cx="6102220" cy="369332"/>
          </a:xfrm>
          <a:prstGeom prst="rect">
            <a:avLst/>
          </a:prstGeom>
          <a:noFill/>
        </p:spPr>
        <p:txBody>
          <a:bodyPr wrap="square">
            <a:spAutoFit/>
          </a:bodyPr>
          <a:lstStyle/>
          <a:p>
            <a:r>
              <a:rPr lang="en-US" dirty="0"/>
              <a:t>Test the upstream URL in browser. </a:t>
            </a:r>
          </a:p>
        </p:txBody>
      </p:sp>
      <p:sp>
        <p:nvSpPr>
          <p:cNvPr id="11" name="TextBox 10">
            <a:extLst>
              <a:ext uri="{FF2B5EF4-FFF2-40B4-BE49-F238E27FC236}">
                <a16:creationId xmlns:a16="http://schemas.microsoft.com/office/drawing/2014/main" id="{C51DE777-7B8A-F83E-E7C7-4E17EBD850C9}"/>
              </a:ext>
            </a:extLst>
          </p:cNvPr>
          <p:cNvSpPr txBox="1"/>
          <p:nvPr/>
        </p:nvSpPr>
        <p:spPr>
          <a:xfrm>
            <a:off x="457200" y="3396423"/>
            <a:ext cx="6102220" cy="369332"/>
          </a:xfrm>
          <a:prstGeom prst="rect">
            <a:avLst/>
          </a:prstGeom>
          <a:noFill/>
        </p:spPr>
        <p:txBody>
          <a:bodyPr wrap="square">
            <a:spAutoFit/>
          </a:bodyPr>
          <a:lstStyle/>
          <a:p>
            <a:r>
              <a:rPr lang="en-US" dirty="0"/>
              <a:t>Test the downstream URL in browser. </a:t>
            </a:r>
          </a:p>
        </p:txBody>
      </p:sp>
    </p:spTree>
    <p:extLst>
      <p:ext uri="{BB962C8B-B14F-4D97-AF65-F5344CB8AC3E}">
        <p14:creationId xmlns:p14="http://schemas.microsoft.com/office/powerpoint/2010/main" val="821593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702171-E7BB-F74D-92CD-A5F0CCA6ECEA}"/>
              </a:ext>
            </a:extLst>
          </p:cNvPr>
          <p:cNvSpPr txBox="1"/>
          <p:nvPr/>
        </p:nvSpPr>
        <p:spPr>
          <a:xfrm>
            <a:off x="1283132" y="811763"/>
            <a:ext cx="7431661" cy="4863492"/>
          </a:xfrm>
          <a:prstGeom prst="rect">
            <a:avLst/>
          </a:prstGeom>
        </p:spPr>
        <p:txBody>
          <a:bodyPr vert="horz" lIns="91440" tIns="45720" rIns="91440" bIns="45720" rtlCol="0" anchor="ctr">
            <a:normAutofit/>
          </a:bodyPr>
          <a:lstStyle/>
          <a:p>
            <a:pPr algn="r">
              <a:spcBef>
                <a:spcPct val="0"/>
              </a:spcBef>
              <a:spcAft>
                <a:spcPts val="600"/>
              </a:spcAft>
            </a:pPr>
            <a:r>
              <a:rPr lang="en-US" sz="5400" b="1" kern="1200" dirty="0">
                <a:solidFill>
                  <a:schemeClr val="accent2">
                    <a:lumMod val="75000"/>
                  </a:schemeClr>
                </a:solidFill>
                <a:effectLst/>
                <a:latin typeface="Amasis MT Pro Medium" panose="02040604050005020304" pitchFamily="18" charset="0"/>
              </a:rPr>
              <a:t>IT20122782</a:t>
            </a:r>
          </a:p>
          <a:p>
            <a:pPr algn="r">
              <a:spcBef>
                <a:spcPct val="0"/>
              </a:spcBef>
              <a:spcAft>
                <a:spcPts val="600"/>
              </a:spcAft>
            </a:pPr>
            <a:r>
              <a:rPr lang="en-US" sz="5400" b="0" dirty="0">
                <a:effectLst/>
                <a:latin typeface="Amasis MT Pro Medium" panose="02040604050005020304" pitchFamily="18" charset="0"/>
              </a:rPr>
              <a:t> </a:t>
            </a:r>
            <a:r>
              <a:rPr lang="en-US" sz="5400" b="0" kern="1200" dirty="0">
                <a:solidFill>
                  <a:srgbClr val="92D050"/>
                </a:solidFill>
                <a:effectLst/>
                <a:latin typeface="Amasis MT Pro Medium" panose="02040604050005020304" pitchFamily="18" charset="0"/>
              </a:rPr>
              <a:t>Amani M P N</a:t>
            </a:r>
          </a:p>
          <a:p>
            <a:pPr algn="r">
              <a:spcBef>
                <a:spcPct val="0"/>
              </a:spcBef>
              <a:spcAft>
                <a:spcPts val="600"/>
              </a:spcAft>
            </a:pPr>
            <a:r>
              <a:rPr lang="en-US" sz="5400" dirty="0">
                <a:solidFill>
                  <a:srgbClr val="92D050"/>
                </a:solidFill>
                <a:effectLst/>
                <a:latin typeface="Amasis MT Pro Medium" panose="020B0604020202020204" pitchFamily="18" charset="0"/>
              </a:rPr>
              <a:t> </a:t>
            </a:r>
            <a:r>
              <a:rPr lang="en-US" sz="5400" dirty="0">
                <a:solidFill>
                  <a:schemeClr val="accent2"/>
                </a:solidFill>
                <a:latin typeface="Amasis MT Pro Medium" panose="020B0604020202020204" pitchFamily="18" charset="0"/>
              </a:rPr>
              <a:t>Store Keeper</a:t>
            </a:r>
            <a:r>
              <a:rPr lang="en-US" sz="5400" dirty="0">
                <a:solidFill>
                  <a:schemeClr val="accent2"/>
                </a:solidFill>
                <a:effectLst/>
                <a:latin typeface="Amasis MT Pro Medium" panose="020B0604020202020204" pitchFamily="18" charset="0"/>
              </a:rPr>
              <a:t> Service</a:t>
            </a:r>
          </a:p>
        </p:txBody>
      </p:sp>
    </p:spTree>
    <p:extLst>
      <p:ext uri="{BB962C8B-B14F-4D97-AF65-F5344CB8AC3E}">
        <p14:creationId xmlns:p14="http://schemas.microsoft.com/office/powerpoint/2010/main" val="93356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E7447F-68D7-41F1-99E7-97C868156E15}"/>
              </a:ext>
            </a:extLst>
          </p:cNvPr>
          <p:cNvSpPr txBox="1"/>
          <p:nvPr/>
        </p:nvSpPr>
        <p:spPr>
          <a:xfrm>
            <a:off x="578497" y="555944"/>
            <a:ext cx="11439331" cy="830997"/>
          </a:xfrm>
          <a:prstGeom prst="rect">
            <a:avLst/>
          </a:prstGeom>
          <a:noFill/>
        </p:spPr>
        <p:txBody>
          <a:bodyPr wrap="square">
            <a:spAutoFit/>
          </a:bodyPr>
          <a:lstStyle/>
          <a:p>
            <a:r>
              <a:rPr lang="en-US" sz="1600" dirty="0"/>
              <a:t>Elaborate how you can avoid having multiple ports with the gateway you implemented and Solution should have proper folder structure with minimum two microservices and an Ocelot API Gateway.</a:t>
            </a:r>
          </a:p>
          <a:p>
            <a:r>
              <a:rPr lang="en-US" sz="1600" b="1" dirty="0" err="1">
                <a:solidFill>
                  <a:schemeClr val="accent5"/>
                </a:solidFill>
              </a:rPr>
              <a:t>launchsettings.json</a:t>
            </a:r>
            <a:r>
              <a:rPr lang="en-US" sz="1600" b="1" dirty="0">
                <a:solidFill>
                  <a:schemeClr val="accent5"/>
                </a:solidFill>
              </a:rPr>
              <a:t> in </a:t>
            </a:r>
            <a:r>
              <a:rPr lang="en-US" sz="1600" b="1" dirty="0" err="1">
                <a:solidFill>
                  <a:schemeClr val="accent5"/>
                </a:solidFill>
              </a:rPr>
              <a:t>StoreKeeper</a:t>
            </a:r>
            <a:r>
              <a:rPr lang="en-US" sz="1600" b="1" dirty="0">
                <a:solidFill>
                  <a:schemeClr val="accent5"/>
                </a:solidFill>
              </a:rPr>
              <a:t> service</a:t>
            </a:r>
          </a:p>
        </p:txBody>
      </p:sp>
      <p:sp>
        <p:nvSpPr>
          <p:cNvPr id="9" name="TextBox 8">
            <a:extLst>
              <a:ext uri="{FF2B5EF4-FFF2-40B4-BE49-F238E27FC236}">
                <a16:creationId xmlns:a16="http://schemas.microsoft.com/office/drawing/2014/main" id="{4ADCE3AF-6844-6AF8-20FE-610B5D57F4CD}"/>
              </a:ext>
            </a:extLst>
          </p:cNvPr>
          <p:cNvSpPr txBox="1"/>
          <p:nvPr/>
        </p:nvSpPr>
        <p:spPr>
          <a:xfrm>
            <a:off x="4646644" y="186612"/>
            <a:ext cx="2603242" cy="369332"/>
          </a:xfrm>
          <a:prstGeom prst="rect">
            <a:avLst/>
          </a:prstGeom>
          <a:noFill/>
        </p:spPr>
        <p:txBody>
          <a:bodyPr wrap="square">
            <a:spAutoFit/>
          </a:bodyPr>
          <a:lstStyle/>
          <a:p>
            <a:r>
              <a:rPr lang="en-US" sz="1800" b="1" dirty="0" err="1">
                <a:solidFill>
                  <a:srgbClr val="FF0000"/>
                </a:solidFill>
                <a:effectLst/>
              </a:rPr>
              <a:t>StoreKeeper</a:t>
            </a:r>
            <a:r>
              <a:rPr lang="en-US" sz="1800" b="1" dirty="0">
                <a:solidFill>
                  <a:srgbClr val="FF0000"/>
                </a:solidFill>
                <a:effectLst/>
              </a:rPr>
              <a:t> Service</a:t>
            </a:r>
            <a:endParaRPr lang="en-US" dirty="0"/>
          </a:p>
        </p:txBody>
      </p:sp>
      <p:pic>
        <p:nvPicPr>
          <p:cNvPr id="11" name="Picture 10" descr="Text&#10;&#10;Description automatically generated">
            <a:extLst>
              <a:ext uri="{FF2B5EF4-FFF2-40B4-BE49-F238E27FC236}">
                <a16:creationId xmlns:a16="http://schemas.microsoft.com/office/drawing/2014/main" id="{C5320AD2-197B-DEAA-0E09-07090B9DC4F3}"/>
              </a:ext>
            </a:extLst>
          </p:cNvPr>
          <p:cNvPicPr>
            <a:picLocks noChangeAspect="1"/>
          </p:cNvPicPr>
          <p:nvPr/>
        </p:nvPicPr>
        <p:blipFill rotWithShape="1">
          <a:blip r:embed="rId2">
            <a:extLst>
              <a:ext uri="{28A0092B-C50C-407E-A947-70E740481C1C}">
                <a14:useLocalDpi xmlns:a14="http://schemas.microsoft.com/office/drawing/2010/main" val="0"/>
              </a:ext>
            </a:extLst>
          </a:blip>
          <a:srcRect t="8737" b="17276"/>
          <a:stretch/>
        </p:blipFill>
        <p:spPr>
          <a:xfrm>
            <a:off x="993224" y="1386941"/>
            <a:ext cx="10205551" cy="5074038"/>
          </a:xfrm>
          <a:prstGeom prst="rect">
            <a:avLst/>
          </a:prstGeom>
        </p:spPr>
      </p:pic>
    </p:spTree>
    <p:extLst>
      <p:ext uri="{BB962C8B-B14F-4D97-AF65-F5344CB8AC3E}">
        <p14:creationId xmlns:p14="http://schemas.microsoft.com/office/powerpoint/2010/main" val="3565161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698225-0273-77C7-C4E3-886A6FB90D2E}"/>
              </a:ext>
            </a:extLst>
          </p:cNvPr>
          <p:cNvSpPr txBox="1"/>
          <p:nvPr/>
        </p:nvSpPr>
        <p:spPr>
          <a:xfrm>
            <a:off x="689813" y="111707"/>
            <a:ext cx="6100916" cy="369332"/>
          </a:xfrm>
          <a:prstGeom prst="rect">
            <a:avLst/>
          </a:prstGeom>
          <a:noFill/>
        </p:spPr>
        <p:txBody>
          <a:bodyPr wrap="square">
            <a:spAutoFit/>
          </a:bodyPr>
          <a:lstStyle/>
          <a:p>
            <a:r>
              <a:rPr lang="en-US" b="1" dirty="0" err="1">
                <a:solidFill>
                  <a:schemeClr val="accent5"/>
                </a:solidFill>
              </a:rPr>
              <a:t>Ocelot</a:t>
            </a:r>
            <a:r>
              <a:rPr lang="en-US" sz="1800" b="1" dirty="0" err="1">
                <a:solidFill>
                  <a:schemeClr val="accent5"/>
                </a:solidFill>
              </a:rPr>
              <a:t>.json</a:t>
            </a:r>
            <a:r>
              <a:rPr lang="en-US" sz="1800" b="1" dirty="0">
                <a:solidFill>
                  <a:schemeClr val="accent5"/>
                </a:solidFill>
              </a:rPr>
              <a:t> in </a:t>
            </a:r>
            <a:r>
              <a:rPr lang="en-US" sz="1800" b="1" dirty="0" err="1">
                <a:solidFill>
                  <a:schemeClr val="accent5"/>
                </a:solidFill>
              </a:rPr>
              <a:t>StoreKeeper</a:t>
            </a:r>
            <a:r>
              <a:rPr lang="en-US" sz="1800" b="1" dirty="0">
                <a:solidFill>
                  <a:schemeClr val="accent5"/>
                </a:solidFill>
              </a:rPr>
              <a:t> service</a:t>
            </a:r>
            <a:endParaRPr lang="en-US" b="1" dirty="0">
              <a:solidFill>
                <a:schemeClr val="accent5"/>
              </a:solidFill>
            </a:endParaRPr>
          </a:p>
        </p:txBody>
      </p:sp>
      <p:pic>
        <p:nvPicPr>
          <p:cNvPr id="5" name="Picture 4" descr="Text&#10;&#10;Description automatically generated">
            <a:extLst>
              <a:ext uri="{FF2B5EF4-FFF2-40B4-BE49-F238E27FC236}">
                <a16:creationId xmlns:a16="http://schemas.microsoft.com/office/drawing/2014/main" id="{94DB6E44-7DDD-DFA6-92B0-98E2751AD03B}"/>
              </a:ext>
            </a:extLst>
          </p:cNvPr>
          <p:cNvPicPr>
            <a:picLocks noChangeAspect="1"/>
          </p:cNvPicPr>
          <p:nvPr/>
        </p:nvPicPr>
        <p:blipFill rotWithShape="1">
          <a:blip r:embed="rId2">
            <a:extLst>
              <a:ext uri="{28A0092B-C50C-407E-A947-70E740481C1C}">
                <a14:useLocalDpi xmlns:a14="http://schemas.microsoft.com/office/drawing/2010/main" val="0"/>
              </a:ext>
            </a:extLst>
          </a:blip>
          <a:srcRect t="8458"/>
          <a:stretch/>
        </p:blipFill>
        <p:spPr>
          <a:xfrm>
            <a:off x="966309" y="481039"/>
            <a:ext cx="10085149" cy="6277897"/>
          </a:xfrm>
          <a:prstGeom prst="rect">
            <a:avLst/>
          </a:prstGeom>
        </p:spPr>
      </p:pic>
    </p:spTree>
    <p:extLst>
      <p:ext uri="{BB962C8B-B14F-4D97-AF65-F5344CB8AC3E}">
        <p14:creationId xmlns:p14="http://schemas.microsoft.com/office/powerpoint/2010/main" val="1607068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8F74-B63C-F559-E004-314FDA06A36D}"/>
              </a:ext>
            </a:extLst>
          </p:cNvPr>
          <p:cNvSpPr>
            <a:spLocks noGrp="1"/>
          </p:cNvSpPr>
          <p:nvPr>
            <p:ph type="ctrTitle"/>
          </p:nvPr>
        </p:nvSpPr>
        <p:spPr>
          <a:xfrm>
            <a:off x="3539607" y="1306992"/>
            <a:ext cx="3041779" cy="372517"/>
          </a:xfrm>
        </p:spPr>
        <p:txBody>
          <a:bodyPr/>
          <a:lstStyle/>
          <a:p>
            <a:r>
              <a:rPr lang="en-US" sz="2800" b="1" kern="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The Scenario</a:t>
            </a:r>
            <a:br>
              <a:rPr lang="en-US" sz="2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sz="7200" b="1" dirty="0">
              <a:solidFill>
                <a:schemeClr val="tx1"/>
              </a:solidFill>
            </a:endParaRPr>
          </a:p>
        </p:txBody>
      </p:sp>
      <p:sp>
        <p:nvSpPr>
          <p:cNvPr id="5" name="TextBox 4">
            <a:extLst>
              <a:ext uri="{FF2B5EF4-FFF2-40B4-BE49-F238E27FC236}">
                <a16:creationId xmlns:a16="http://schemas.microsoft.com/office/drawing/2014/main" id="{47D5D825-E334-D77A-E710-668BAE90EC14}"/>
              </a:ext>
            </a:extLst>
          </p:cNvPr>
          <p:cNvSpPr txBox="1"/>
          <p:nvPr/>
        </p:nvSpPr>
        <p:spPr>
          <a:xfrm>
            <a:off x="661307" y="1153089"/>
            <a:ext cx="10301968" cy="5262979"/>
          </a:xfrm>
          <a:prstGeom prst="rect">
            <a:avLst/>
          </a:prstGeom>
          <a:noFill/>
        </p:spPr>
        <p:txBody>
          <a:bodyPr wrap="square">
            <a:spAutoFit/>
          </a:bodyPr>
          <a:lstStyle/>
          <a:p>
            <a:r>
              <a:rPr lang="en-US" sz="1400" dirty="0"/>
              <a:t>Dialog Axiata is a Sri Lankan telecommunications company that provides mobile, fixed-line, and broadband services to customers in Sri Lanka. The company has embraced microservices and cloud computing as a way to deliver services more efficiently and </a:t>
            </a:r>
            <a:r>
              <a:rPr lang="en-US" sz="1400" dirty="0" err="1"/>
              <a:t>effectively.Dialog</a:t>
            </a:r>
            <a:r>
              <a:rPr lang="en-US" sz="1400" dirty="0"/>
              <a:t> Axiata has implemented a number of microservices, including Manager API, Storekeeper API, Supplier API, and Delivery Person API. Each microservice has a specific role and set of responsibilities:</a:t>
            </a:r>
          </a:p>
          <a:p>
            <a:endParaRPr lang="en-US" sz="1400" dirty="0">
              <a:solidFill>
                <a:schemeClr val="accent5"/>
              </a:solidFill>
            </a:endParaRPr>
          </a:p>
          <a:p>
            <a:r>
              <a:rPr lang="en-US" sz="1400" dirty="0">
                <a:solidFill>
                  <a:schemeClr val="accent5"/>
                </a:solidFill>
              </a:rPr>
              <a:t>Storekeeper API microservice: </a:t>
            </a:r>
            <a:r>
              <a:rPr lang="en-US" sz="1400" dirty="0"/>
              <a:t>This microservice provides a set of RESTful endpoints to manage inventory-related resources, such as stock levels, product information, and order fulfillment. The Storekeeper API microservice helps to optimize inventory management processes, reduce costs, and improve customer satisfaction.</a:t>
            </a:r>
          </a:p>
          <a:p>
            <a:endParaRPr lang="en-US" sz="1400" dirty="0"/>
          </a:p>
          <a:p>
            <a:r>
              <a:rPr lang="en-US" sz="1400" dirty="0">
                <a:solidFill>
                  <a:schemeClr val="accent5"/>
                </a:solidFill>
              </a:rPr>
              <a:t>Supplier API microservice: </a:t>
            </a:r>
            <a:r>
              <a:rPr lang="en-US" sz="1400" dirty="0"/>
              <a:t>This microservice provides a set of RESTful endpoints to manage supplier-related resources, such as supplier information, purchase orders, and payment processing. The Supplier API microservice helps to streamline supplier management processes and improve the efficiency of the procurement process.</a:t>
            </a:r>
          </a:p>
          <a:p>
            <a:endParaRPr lang="en-US" sz="1400" dirty="0"/>
          </a:p>
          <a:p>
            <a:r>
              <a:rPr lang="en-US" sz="1400" dirty="0">
                <a:solidFill>
                  <a:schemeClr val="accent5"/>
                </a:solidFill>
              </a:rPr>
              <a:t>Manager API microservice: </a:t>
            </a:r>
            <a:r>
              <a:rPr lang="en-US" sz="1400" dirty="0"/>
              <a:t>This microservice provides a set of RESTful endpoints to manage employee-related resources, such as employee information, work schedules, and performance reviews. The Manager API microservice helps managers to efficiently manage their teams and improve employee productivity.</a:t>
            </a:r>
          </a:p>
          <a:p>
            <a:endParaRPr lang="en-US" sz="1400" dirty="0"/>
          </a:p>
          <a:p>
            <a:r>
              <a:rPr lang="en-US" sz="1400" dirty="0">
                <a:solidFill>
                  <a:schemeClr val="accent5"/>
                </a:solidFill>
              </a:rPr>
              <a:t>Delivery Person API microservice: </a:t>
            </a:r>
            <a:r>
              <a:rPr lang="en-US" sz="1400" dirty="0"/>
              <a:t>This microservice provides a set of RESTful endpoints to manage delivery-related resources, such as delivery orders, delivery schedules, and delivery routes. The Delivery Person API microservice helps to optimize delivery management processes, improve delivery performance, and enhance the overall customer experience.</a:t>
            </a:r>
          </a:p>
          <a:p>
            <a:endParaRPr lang="en-US" sz="1400" dirty="0"/>
          </a:p>
          <a:p>
            <a:r>
              <a:rPr lang="en-US" sz="1400" dirty="0"/>
              <a:t>To implement these microservices, Dialog Axiata has also adopted cloud computing technologies, such as containerization, Kubernetes, and cloud-based databases. These technologies enable Dialog Axiata to deploy and manage microservices more efficiently and cost-effectively, while also providing scalability, reliability, and high availability.</a:t>
            </a:r>
          </a:p>
        </p:txBody>
      </p:sp>
      <p:sp>
        <p:nvSpPr>
          <p:cNvPr id="7" name="TextBox 6">
            <a:extLst>
              <a:ext uri="{FF2B5EF4-FFF2-40B4-BE49-F238E27FC236}">
                <a16:creationId xmlns:a16="http://schemas.microsoft.com/office/drawing/2014/main" id="{3E346546-C451-28EA-4EAA-B737EB2CEF02}"/>
              </a:ext>
            </a:extLst>
          </p:cNvPr>
          <p:cNvSpPr txBox="1"/>
          <p:nvPr/>
        </p:nvSpPr>
        <p:spPr>
          <a:xfrm>
            <a:off x="3257550" y="549816"/>
            <a:ext cx="6102220" cy="369332"/>
          </a:xfrm>
          <a:prstGeom prst="rect">
            <a:avLst/>
          </a:prstGeom>
          <a:noFill/>
        </p:spPr>
        <p:txBody>
          <a:bodyPr wrap="square">
            <a:spAutoFit/>
          </a:bodyPr>
          <a:lstStyle/>
          <a:p>
            <a:r>
              <a:rPr lang="en-US" b="1" dirty="0">
                <a:solidFill>
                  <a:schemeClr val="accent5"/>
                </a:solidFill>
              </a:rPr>
              <a:t>Our business domain is </a:t>
            </a:r>
            <a:r>
              <a:rPr lang="en-US" sz="1800" b="1" dirty="0">
                <a:solidFill>
                  <a:schemeClr val="accent5"/>
                </a:solidFill>
                <a:effectLst/>
                <a:ea typeface="Calibri" panose="020F0502020204030204" pitchFamily="34" charset="0"/>
              </a:rPr>
              <a:t>Dialog Axiata company </a:t>
            </a:r>
            <a:endParaRPr lang="en-US" dirty="0">
              <a:solidFill>
                <a:schemeClr val="accent5"/>
              </a:solidFill>
            </a:endParaRPr>
          </a:p>
        </p:txBody>
      </p:sp>
    </p:spTree>
    <p:extLst>
      <p:ext uri="{BB962C8B-B14F-4D97-AF65-F5344CB8AC3E}">
        <p14:creationId xmlns:p14="http://schemas.microsoft.com/office/powerpoint/2010/main" val="22510872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1BC90FE9-8B56-0494-B843-FCC874D2E04B}"/>
              </a:ext>
            </a:extLst>
          </p:cNvPr>
          <p:cNvPicPr>
            <a:picLocks noGrp="1" noChangeAspect="1"/>
          </p:cNvPicPr>
          <p:nvPr>
            <p:ph idx="1"/>
          </p:nvPr>
        </p:nvPicPr>
        <p:blipFill>
          <a:blip r:embed="rId2"/>
          <a:stretch>
            <a:fillRect/>
          </a:stretch>
        </p:blipFill>
        <p:spPr>
          <a:xfrm>
            <a:off x="961052" y="1281599"/>
            <a:ext cx="10105373" cy="4506291"/>
          </a:xfrm>
        </p:spPr>
      </p:pic>
      <p:sp>
        <p:nvSpPr>
          <p:cNvPr id="4" name="TextBox 3">
            <a:extLst>
              <a:ext uri="{FF2B5EF4-FFF2-40B4-BE49-F238E27FC236}">
                <a16:creationId xmlns:a16="http://schemas.microsoft.com/office/drawing/2014/main" id="{8F235D7E-2D24-ED34-9729-0E04012D961D}"/>
              </a:ext>
            </a:extLst>
          </p:cNvPr>
          <p:cNvSpPr txBox="1"/>
          <p:nvPr/>
        </p:nvSpPr>
        <p:spPr>
          <a:xfrm>
            <a:off x="961052" y="465563"/>
            <a:ext cx="7408506" cy="461665"/>
          </a:xfrm>
          <a:prstGeom prst="rect">
            <a:avLst/>
          </a:prstGeom>
          <a:noFill/>
        </p:spPr>
        <p:txBody>
          <a:bodyPr wrap="square">
            <a:spAutoFit/>
          </a:bodyPr>
          <a:lstStyle/>
          <a:p>
            <a:r>
              <a:rPr lang="en-US" sz="2400" b="1" dirty="0"/>
              <a:t>Screen captures OF Storekeeper API</a:t>
            </a:r>
          </a:p>
        </p:txBody>
      </p:sp>
    </p:spTree>
    <p:extLst>
      <p:ext uri="{BB962C8B-B14F-4D97-AF65-F5344CB8AC3E}">
        <p14:creationId xmlns:p14="http://schemas.microsoft.com/office/powerpoint/2010/main" val="2017299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FBC48C-BFFB-C4AF-8FF0-0F13ED00C1B2}"/>
              </a:ext>
            </a:extLst>
          </p:cNvPr>
          <p:cNvSpPr txBox="1"/>
          <p:nvPr/>
        </p:nvSpPr>
        <p:spPr>
          <a:xfrm>
            <a:off x="4238625" y="333375"/>
            <a:ext cx="2488746" cy="532785"/>
          </a:xfrm>
          <a:prstGeom prst="rect">
            <a:avLst/>
          </a:prstGeom>
          <a:noFill/>
        </p:spPr>
        <p:txBody>
          <a:bodyPr wrap="square">
            <a:spAutoFit/>
          </a:bodyPr>
          <a:lstStyle/>
          <a:p>
            <a:r>
              <a:rPr lang="en-US" sz="2800" b="1" dirty="0">
                <a:solidFill>
                  <a:schemeClr val="accent5"/>
                </a:solidFill>
              </a:rPr>
              <a:t>GET</a:t>
            </a:r>
            <a:r>
              <a:rPr lang="en-US" dirty="0"/>
              <a:t> Method</a:t>
            </a:r>
          </a:p>
        </p:txBody>
      </p:sp>
      <p:pic>
        <p:nvPicPr>
          <p:cNvPr id="3" name="Picture 2">
            <a:extLst>
              <a:ext uri="{FF2B5EF4-FFF2-40B4-BE49-F238E27FC236}">
                <a16:creationId xmlns:a16="http://schemas.microsoft.com/office/drawing/2014/main" id="{188A7EF1-A52A-0028-C10C-6ADB260AC24C}"/>
              </a:ext>
            </a:extLst>
          </p:cNvPr>
          <p:cNvPicPr>
            <a:picLocks noChangeAspect="1"/>
          </p:cNvPicPr>
          <p:nvPr/>
        </p:nvPicPr>
        <p:blipFill>
          <a:blip r:embed="rId2"/>
          <a:stretch>
            <a:fillRect/>
          </a:stretch>
        </p:blipFill>
        <p:spPr>
          <a:xfrm>
            <a:off x="714375" y="1135111"/>
            <a:ext cx="10934700" cy="5086582"/>
          </a:xfrm>
          <a:prstGeom prst="rect">
            <a:avLst/>
          </a:prstGeom>
        </p:spPr>
      </p:pic>
    </p:spTree>
    <p:extLst>
      <p:ext uri="{BB962C8B-B14F-4D97-AF65-F5344CB8AC3E}">
        <p14:creationId xmlns:p14="http://schemas.microsoft.com/office/powerpoint/2010/main" val="2031994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6604AB-38F8-28AF-18FD-56D563DCEB76}"/>
              </a:ext>
            </a:extLst>
          </p:cNvPr>
          <p:cNvSpPr txBox="1"/>
          <p:nvPr/>
        </p:nvSpPr>
        <p:spPr>
          <a:xfrm>
            <a:off x="4945225" y="313657"/>
            <a:ext cx="3181738" cy="523220"/>
          </a:xfrm>
          <a:prstGeom prst="rect">
            <a:avLst/>
          </a:prstGeom>
          <a:noFill/>
        </p:spPr>
        <p:txBody>
          <a:bodyPr wrap="square">
            <a:spAutoFit/>
          </a:bodyPr>
          <a:lstStyle/>
          <a:p>
            <a:r>
              <a:rPr lang="en-US" sz="2800" b="1" dirty="0">
                <a:solidFill>
                  <a:schemeClr val="accent5"/>
                </a:solidFill>
              </a:rPr>
              <a:t>POST</a:t>
            </a:r>
            <a:r>
              <a:rPr lang="en-US" dirty="0"/>
              <a:t> Method</a:t>
            </a:r>
          </a:p>
        </p:txBody>
      </p:sp>
      <p:pic>
        <p:nvPicPr>
          <p:cNvPr id="3" name="Picture 2">
            <a:extLst>
              <a:ext uri="{FF2B5EF4-FFF2-40B4-BE49-F238E27FC236}">
                <a16:creationId xmlns:a16="http://schemas.microsoft.com/office/drawing/2014/main" id="{9674E0F2-9AEE-6204-60FF-8C486213C07A}"/>
              </a:ext>
            </a:extLst>
          </p:cNvPr>
          <p:cNvPicPr>
            <a:picLocks noChangeAspect="1"/>
          </p:cNvPicPr>
          <p:nvPr/>
        </p:nvPicPr>
        <p:blipFill>
          <a:blip r:embed="rId2"/>
          <a:stretch>
            <a:fillRect/>
          </a:stretch>
        </p:blipFill>
        <p:spPr>
          <a:xfrm>
            <a:off x="375440" y="836877"/>
            <a:ext cx="11340310" cy="2830248"/>
          </a:xfrm>
          <a:prstGeom prst="rect">
            <a:avLst/>
          </a:prstGeom>
        </p:spPr>
      </p:pic>
      <p:pic>
        <p:nvPicPr>
          <p:cNvPr id="7" name="Picture 6">
            <a:extLst>
              <a:ext uri="{FF2B5EF4-FFF2-40B4-BE49-F238E27FC236}">
                <a16:creationId xmlns:a16="http://schemas.microsoft.com/office/drawing/2014/main" id="{535E2E9F-6D21-FDDB-2C9B-E0A07D6AE6A6}"/>
              </a:ext>
            </a:extLst>
          </p:cNvPr>
          <p:cNvPicPr>
            <a:picLocks noChangeAspect="1"/>
          </p:cNvPicPr>
          <p:nvPr/>
        </p:nvPicPr>
        <p:blipFill>
          <a:blip r:embed="rId3"/>
          <a:stretch>
            <a:fillRect/>
          </a:stretch>
        </p:blipFill>
        <p:spPr>
          <a:xfrm>
            <a:off x="375440" y="3821457"/>
            <a:ext cx="11340310" cy="2987595"/>
          </a:xfrm>
          <a:prstGeom prst="rect">
            <a:avLst/>
          </a:prstGeom>
        </p:spPr>
      </p:pic>
    </p:spTree>
    <p:extLst>
      <p:ext uri="{BB962C8B-B14F-4D97-AF65-F5344CB8AC3E}">
        <p14:creationId xmlns:p14="http://schemas.microsoft.com/office/powerpoint/2010/main" val="1012491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86C417-FEDB-3041-0443-0EC46B8206E6}"/>
              </a:ext>
            </a:extLst>
          </p:cNvPr>
          <p:cNvSpPr txBox="1"/>
          <p:nvPr/>
        </p:nvSpPr>
        <p:spPr>
          <a:xfrm>
            <a:off x="4648200" y="276225"/>
            <a:ext cx="2125824" cy="535891"/>
          </a:xfrm>
          <a:prstGeom prst="rect">
            <a:avLst/>
          </a:prstGeom>
          <a:noFill/>
        </p:spPr>
        <p:txBody>
          <a:bodyPr wrap="square">
            <a:spAutoFit/>
          </a:bodyPr>
          <a:lstStyle/>
          <a:p>
            <a:r>
              <a:rPr lang="en-US" sz="2800" b="1" dirty="0">
                <a:solidFill>
                  <a:schemeClr val="accent5"/>
                </a:solidFill>
              </a:rPr>
              <a:t>PUT</a:t>
            </a:r>
            <a:r>
              <a:rPr lang="en-US" dirty="0"/>
              <a:t> Method</a:t>
            </a:r>
          </a:p>
        </p:txBody>
      </p:sp>
      <p:pic>
        <p:nvPicPr>
          <p:cNvPr id="3" name="Picture 2">
            <a:extLst>
              <a:ext uri="{FF2B5EF4-FFF2-40B4-BE49-F238E27FC236}">
                <a16:creationId xmlns:a16="http://schemas.microsoft.com/office/drawing/2014/main" id="{BB11F496-EDE5-8E50-F8EF-ABCBF5BDCA36}"/>
              </a:ext>
            </a:extLst>
          </p:cNvPr>
          <p:cNvPicPr>
            <a:picLocks noChangeAspect="1"/>
          </p:cNvPicPr>
          <p:nvPr/>
        </p:nvPicPr>
        <p:blipFill>
          <a:blip r:embed="rId2"/>
          <a:stretch>
            <a:fillRect/>
          </a:stretch>
        </p:blipFill>
        <p:spPr>
          <a:xfrm>
            <a:off x="628651" y="795557"/>
            <a:ext cx="10029827" cy="3036753"/>
          </a:xfrm>
          <a:prstGeom prst="rect">
            <a:avLst/>
          </a:prstGeom>
        </p:spPr>
      </p:pic>
      <p:pic>
        <p:nvPicPr>
          <p:cNvPr id="7" name="Picture 6">
            <a:extLst>
              <a:ext uri="{FF2B5EF4-FFF2-40B4-BE49-F238E27FC236}">
                <a16:creationId xmlns:a16="http://schemas.microsoft.com/office/drawing/2014/main" id="{973344DC-DBA1-F3A1-B7C4-24454DE36AF0}"/>
              </a:ext>
            </a:extLst>
          </p:cNvPr>
          <p:cNvPicPr>
            <a:picLocks noChangeAspect="1"/>
          </p:cNvPicPr>
          <p:nvPr/>
        </p:nvPicPr>
        <p:blipFill>
          <a:blip r:embed="rId3"/>
          <a:stretch>
            <a:fillRect/>
          </a:stretch>
        </p:blipFill>
        <p:spPr>
          <a:xfrm>
            <a:off x="628651" y="3897416"/>
            <a:ext cx="10029827" cy="2684359"/>
          </a:xfrm>
          <a:prstGeom prst="rect">
            <a:avLst/>
          </a:prstGeom>
        </p:spPr>
      </p:pic>
    </p:spTree>
    <p:extLst>
      <p:ext uri="{BB962C8B-B14F-4D97-AF65-F5344CB8AC3E}">
        <p14:creationId xmlns:p14="http://schemas.microsoft.com/office/powerpoint/2010/main" val="3155529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FA9C2D-2C92-6C4C-C1C0-E7D8C400E719}"/>
              </a:ext>
            </a:extLst>
          </p:cNvPr>
          <p:cNvSpPr txBox="1"/>
          <p:nvPr/>
        </p:nvSpPr>
        <p:spPr>
          <a:xfrm>
            <a:off x="4724400" y="190500"/>
            <a:ext cx="2592356" cy="523220"/>
          </a:xfrm>
          <a:prstGeom prst="rect">
            <a:avLst/>
          </a:prstGeom>
          <a:noFill/>
        </p:spPr>
        <p:txBody>
          <a:bodyPr wrap="square">
            <a:spAutoFit/>
          </a:bodyPr>
          <a:lstStyle/>
          <a:p>
            <a:r>
              <a:rPr lang="en-US" sz="2800" b="1" dirty="0">
                <a:solidFill>
                  <a:schemeClr val="accent5"/>
                </a:solidFill>
              </a:rPr>
              <a:t>SEARCH</a:t>
            </a:r>
            <a:endParaRPr lang="en-US" dirty="0"/>
          </a:p>
        </p:txBody>
      </p:sp>
      <p:pic>
        <p:nvPicPr>
          <p:cNvPr id="3" name="Picture 2">
            <a:extLst>
              <a:ext uri="{FF2B5EF4-FFF2-40B4-BE49-F238E27FC236}">
                <a16:creationId xmlns:a16="http://schemas.microsoft.com/office/drawing/2014/main" id="{7BA7CC6C-CF91-0E46-737A-08E3A02A7360}"/>
              </a:ext>
            </a:extLst>
          </p:cNvPr>
          <p:cNvPicPr>
            <a:picLocks noChangeAspect="1"/>
          </p:cNvPicPr>
          <p:nvPr/>
        </p:nvPicPr>
        <p:blipFill>
          <a:blip r:embed="rId2"/>
          <a:stretch>
            <a:fillRect/>
          </a:stretch>
        </p:blipFill>
        <p:spPr>
          <a:xfrm>
            <a:off x="542926" y="721100"/>
            <a:ext cx="11163298" cy="2707900"/>
          </a:xfrm>
          <a:prstGeom prst="rect">
            <a:avLst/>
          </a:prstGeom>
        </p:spPr>
      </p:pic>
      <p:pic>
        <p:nvPicPr>
          <p:cNvPr id="7" name="Picture 6">
            <a:extLst>
              <a:ext uri="{FF2B5EF4-FFF2-40B4-BE49-F238E27FC236}">
                <a16:creationId xmlns:a16="http://schemas.microsoft.com/office/drawing/2014/main" id="{EBD130D9-868D-EBCF-D502-6B10F7B0A10C}"/>
              </a:ext>
            </a:extLst>
          </p:cNvPr>
          <p:cNvPicPr>
            <a:picLocks noChangeAspect="1"/>
          </p:cNvPicPr>
          <p:nvPr/>
        </p:nvPicPr>
        <p:blipFill>
          <a:blip r:embed="rId3"/>
          <a:stretch>
            <a:fillRect/>
          </a:stretch>
        </p:blipFill>
        <p:spPr>
          <a:xfrm>
            <a:off x="542926" y="3596233"/>
            <a:ext cx="11163298" cy="3080792"/>
          </a:xfrm>
          <a:prstGeom prst="rect">
            <a:avLst/>
          </a:prstGeom>
        </p:spPr>
      </p:pic>
    </p:spTree>
    <p:extLst>
      <p:ext uri="{BB962C8B-B14F-4D97-AF65-F5344CB8AC3E}">
        <p14:creationId xmlns:p14="http://schemas.microsoft.com/office/powerpoint/2010/main" val="792710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9ADE41-E300-DC3D-8CE3-8C6CE4BC2CA6}"/>
              </a:ext>
            </a:extLst>
          </p:cNvPr>
          <p:cNvSpPr txBox="1"/>
          <p:nvPr/>
        </p:nvSpPr>
        <p:spPr>
          <a:xfrm>
            <a:off x="4648200" y="133350"/>
            <a:ext cx="2685661" cy="532745"/>
          </a:xfrm>
          <a:prstGeom prst="rect">
            <a:avLst/>
          </a:prstGeom>
          <a:noFill/>
        </p:spPr>
        <p:txBody>
          <a:bodyPr wrap="square">
            <a:spAutoFit/>
          </a:bodyPr>
          <a:lstStyle/>
          <a:p>
            <a:r>
              <a:rPr lang="en-US" sz="2800" b="1" dirty="0">
                <a:solidFill>
                  <a:schemeClr val="accent5"/>
                </a:solidFill>
              </a:rPr>
              <a:t>DELETE</a:t>
            </a:r>
            <a:r>
              <a:rPr lang="en-US" dirty="0"/>
              <a:t> Method</a:t>
            </a:r>
          </a:p>
        </p:txBody>
      </p:sp>
      <p:pic>
        <p:nvPicPr>
          <p:cNvPr id="3" name="Picture 2">
            <a:extLst>
              <a:ext uri="{FF2B5EF4-FFF2-40B4-BE49-F238E27FC236}">
                <a16:creationId xmlns:a16="http://schemas.microsoft.com/office/drawing/2014/main" id="{ED683179-282E-8FD1-6D70-032E3EEEB068}"/>
              </a:ext>
            </a:extLst>
          </p:cNvPr>
          <p:cNvPicPr>
            <a:picLocks noChangeAspect="1"/>
          </p:cNvPicPr>
          <p:nvPr/>
        </p:nvPicPr>
        <p:blipFill>
          <a:blip r:embed="rId2"/>
          <a:stretch>
            <a:fillRect/>
          </a:stretch>
        </p:blipFill>
        <p:spPr>
          <a:xfrm>
            <a:off x="366712" y="658456"/>
            <a:ext cx="11458575" cy="2675038"/>
          </a:xfrm>
          <a:prstGeom prst="rect">
            <a:avLst/>
          </a:prstGeom>
        </p:spPr>
      </p:pic>
      <p:pic>
        <p:nvPicPr>
          <p:cNvPr id="7" name="Picture 6">
            <a:extLst>
              <a:ext uri="{FF2B5EF4-FFF2-40B4-BE49-F238E27FC236}">
                <a16:creationId xmlns:a16="http://schemas.microsoft.com/office/drawing/2014/main" id="{5038C12D-2046-9363-D73E-2E76841AE3C2}"/>
              </a:ext>
            </a:extLst>
          </p:cNvPr>
          <p:cNvPicPr>
            <a:picLocks noChangeAspect="1"/>
          </p:cNvPicPr>
          <p:nvPr/>
        </p:nvPicPr>
        <p:blipFill>
          <a:blip r:embed="rId3"/>
          <a:stretch>
            <a:fillRect/>
          </a:stretch>
        </p:blipFill>
        <p:spPr>
          <a:xfrm>
            <a:off x="366711" y="3524507"/>
            <a:ext cx="11458575" cy="3043433"/>
          </a:xfrm>
          <a:prstGeom prst="rect">
            <a:avLst/>
          </a:prstGeom>
        </p:spPr>
      </p:pic>
    </p:spTree>
    <p:extLst>
      <p:ext uri="{BB962C8B-B14F-4D97-AF65-F5344CB8AC3E}">
        <p14:creationId xmlns:p14="http://schemas.microsoft.com/office/powerpoint/2010/main" val="1001353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139221-C15A-4E58-DE8E-0E33137DAE9F}"/>
              </a:ext>
            </a:extLst>
          </p:cNvPr>
          <p:cNvSpPr txBox="1"/>
          <p:nvPr/>
        </p:nvSpPr>
        <p:spPr>
          <a:xfrm>
            <a:off x="615820" y="167951"/>
            <a:ext cx="10842172" cy="646331"/>
          </a:xfrm>
          <a:prstGeom prst="rect">
            <a:avLst/>
          </a:prstGeom>
          <a:noFill/>
        </p:spPr>
        <p:txBody>
          <a:bodyPr wrap="square">
            <a:spAutoFit/>
          </a:bodyPr>
          <a:lstStyle/>
          <a:p>
            <a:r>
              <a:rPr lang="en-US" dirty="0"/>
              <a:t>Gateway project and the API project will both run and open up in two separate browsers. </a:t>
            </a:r>
          </a:p>
          <a:p>
            <a:r>
              <a:rPr lang="en-US" dirty="0">
                <a:solidFill>
                  <a:srgbClr val="FF0000"/>
                </a:solidFill>
              </a:rPr>
              <a:t>Gateway:</a:t>
            </a:r>
          </a:p>
        </p:txBody>
      </p:sp>
      <p:pic>
        <p:nvPicPr>
          <p:cNvPr id="4" name="Picture 3" descr="A screenshot of a computer&#10;&#10;Description automatically generated">
            <a:extLst>
              <a:ext uri="{FF2B5EF4-FFF2-40B4-BE49-F238E27FC236}">
                <a16:creationId xmlns:a16="http://schemas.microsoft.com/office/drawing/2014/main" id="{3C091DF4-8B5D-5A78-6397-3EA87A59E728}"/>
              </a:ext>
            </a:extLst>
          </p:cNvPr>
          <p:cNvPicPr>
            <a:picLocks noChangeAspect="1"/>
          </p:cNvPicPr>
          <p:nvPr/>
        </p:nvPicPr>
        <p:blipFill rotWithShape="1">
          <a:blip r:embed="rId2">
            <a:extLst>
              <a:ext uri="{28A0092B-C50C-407E-A947-70E740481C1C}">
                <a14:useLocalDpi xmlns:a14="http://schemas.microsoft.com/office/drawing/2010/main" val="0"/>
              </a:ext>
            </a:extLst>
          </a:blip>
          <a:srcRect t="-2294" r="12128" b="33907"/>
          <a:stretch/>
        </p:blipFill>
        <p:spPr>
          <a:xfrm>
            <a:off x="680155" y="1084006"/>
            <a:ext cx="10713502" cy="4689988"/>
          </a:xfrm>
          <a:prstGeom prst="rect">
            <a:avLst/>
          </a:prstGeom>
        </p:spPr>
      </p:pic>
    </p:spTree>
    <p:extLst>
      <p:ext uri="{BB962C8B-B14F-4D97-AF65-F5344CB8AC3E}">
        <p14:creationId xmlns:p14="http://schemas.microsoft.com/office/powerpoint/2010/main" val="2003049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149F02-751D-95B1-1579-8C66CF3E052C}"/>
              </a:ext>
            </a:extLst>
          </p:cNvPr>
          <p:cNvSpPr txBox="1"/>
          <p:nvPr/>
        </p:nvSpPr>
        <p:spPr>
          <a:xfrm>
            <a:off x="709126" y="141905"/>
            <a:ext cx="6102220" cy="369332"/>
          </a:xfrm>
          <a:prstGeom prst="rect">
            <a:avLst/>
          </a:prstGeom>
          <a:noFill/>
        </p:spPr>
        <p:txBody>
          <a:bodyPr wrap="square">
            <a:spAutoFit/>
          </a:bodyPr>
          <a:lstStyle/>
          <a:p>
            <a:r>
              <a:rPr lang="en-US" dirty="0"/>
              <a:t>Test the upstream URL in browser. </a:t>
            </a:r>
          </a:p>
        </p:txBody>
      </p:sp>
      <p:sp>
        <p:nvSpPr>
          <p:cNvPr id="5" name="TextBox 4">
            <a:extLst>
              <a:ext uri="{FF2B5EF4-FFF2-40B4-BE49-F238E27FC236}">
                <a16:creationId xmlns:a16="http://schemas.microsoft.com/office/drawing/2014/main" id="{162524DF-A733-40AA-0043-98C3ACF1D579}"/>
              </a:ext>
            </a:extLst>
          </p:cNvPr>
          <p:cNvSpPr txBox="1"/>
          <p:nvPr/>
        </p:nvSpPr>
        <p:spPr>
          <a:xfrm>
            <a:off x="562948" y="3351635"/>
            <a:ext cx="6102220" cy="369332"/>
          </a:xfrm>
          <a:prstGeom prst="rect">
            <a:avLst/>
          </a:prstGeom>
          <a:noFill/>
        </p:spPr>
        <p:txBody>
          <a:bodyPr wrap="square">
            <a:spAutoFit/>
          </a:bodyPr>
          <a:lstStyle/>
          <a:p>
            <a:r>
              <a:rPr lang="en-US" dirty="0"/>
              <a:t>Test the downstream URL in browser. </a:t>
            </a:r>
          </a:p>
        </p:txBody>
      </p:sp>
      <p:pic>
        <p:nvPicPr>
          <p:cNvPr id="9" name="Picture 8" descr="Text, application&#10;&#10;Description automatically generated">
            <a:extLst>
              <a:ext uri="{FF2B5EF4-FFF2-40B4-BE49-F238E27FC236}">
                <a16:creationId xmlns:a16="http://schemas.microsoft.com/office/drawing/2014/main" id="{D6137D32-0049-ECE0-8967-EF465BDE1C57}"/>
              </a:ext>
            </a:extLst>
          </p:cNvPr>
          <p:cNvPicPr>
            <a:picLocks noChangeAspect="1"/>
          </p:cNvPicPr>
          <p:nvPr/>
        </p:nvPicPr>
        <p:blipFill rotWithShape="1">
          <a:blip r:embed="rId2">
            <a:extLst>
              <a:ext uri="{28A0092B-C50C-407E-A947-70E740481C1C}">
                <a14:useLocalDpi xmlns:a14="http://schemas.microsoft.com/office/drawing/2010/main" val="0"/>
              </a:ext>
            </a:extLst>
          </a:blip>
          <a:srcRect t="476" r="5332"/>
          <a:stretch/>
        </p:blipFill>
        <p:spPr>
          <a:xfrm>
            <a:off x="261258" y="718457"/>
            <a:ext cx="11541968" cy="1903230"/>
          </a:xfrm>
          <a:prstGeom prst="rect">
            <a:avLst/>
          </a:prstGeom>
        </p:spPr>
      </p:pic>
      <p:pic>
        <p:nvPicPr>
          <p:cNvPr id="11" name="Picture 10">
            <a:extLst>
              <a:ext uri="{FF2B5EF4-FFF2-40B4-BE49-F238E27FC236}">
                <a16:creationId xmlns:a16="http://schemas.microsoft.com/office/drawing/2014/main" id="{746003D2-15E3-D0EA-C08B-CEF1682963F7}"/>
              </a:ext>
            </a:extLst>
          </p:cNvPr>
          <p:cNvPicPr>
            <a:picLocks noChangeAspect="1"/>
          </p:cNvPicPr>
          <p:nvPr/>
        </p:nvPicPr>
        <p:blipFill rotWithShape="1">
          <a:blip r:embed="rId3">
            <a:extLst>
              <a:ext uri="{28A0092B-C50C-407E-A947-70E740481C1C}">
                <a14:useLocalDpi xmlns:a14="http://schemas.microsoft.com/office/drawing/2010/main" val="0"/>
              </a:ext>
            </a:extLst>
          </a:blip>
          <a:srcRect t="-4143" r="6327"/>
          <a:stretch/>
        </p:blipFill>
        <p:spPr>
          <a:xfrm>
            <a:off x="139959" y="3822085"/>
            <a:ext cx="11420669" cy="1738960"/>
          </a:xfrm>
          <a:prstGeom prst="rect">
            <a:avLst/>
          </a:prstGeom>
        </p:spPr>
      </p:pic>
    </p:spTree>
    <p:extLst>
      <p:ext uri="{BB962C8B-B14F-4D97-AF65-F5344CB8AC3E}">
        <p14:creationId xmlns:p14="http://schemas.microsoft.com/office/powerpoint/2010/main" val="35928283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13DAEF-0015-D574-ED35-5406189851A6}"/>
              </a:ext>
            </a:extLst>
          </p:cNvPr>
          <p:cNvSpPr txBox="1"/>
          <p:nvPr/>
        </p:nvSpPr>
        <p:spPr>
          <a:xfrm>
            <a:off x="513184" y="179228"/>
            <a:ext cx="6102220" cy="369332"/>
          </a:xfrm>
          <a:prstGeom prst="rect">
            <a:avLst/>
          </a:prstGeom>
          <a:noFill/>
        </p:spPr>
        <p:txBody>
          <a:bodyPr wrap="square">
            <a:spAutoFit/>
          </a:bodyPr>
          <a:lstStyle/>
          <a:p>
            <a:r>
              <a:rPr lang="en-US" dirty="0"/>
              <a:t>Test the upstream URL in browser. </a:t>
            </a:r>
          </a:p>
        </p:txBody>
      </p:sp>
      <p:sp>
        <p:nvSpPr>
          <p:cNvPr id="5" name="TextBox 4">
            <a:extLst>
              <a:ext uri="{FF2B5EF4-FFF2-40B4-BE49-F238E27FC236}">
                <a16:creationId xmlns:a16="http://schemas.microsoft.com/office/drawing/2014/main" id="{97E849FD-605C-B7F9-1B66-B9C812C33694}"/>
              </a:ext>
            </a:extLst>
          </p:cNvPr>
          <p:cNvSpPr txBox="1"/>
          <p:nvPr/>
        </p:nvSpPr>
        <p:spPr>
          <a:xfrm>
            <a:off x="447870" y="3618331"/>
            <a:ext cx="6102220" cy="369332"/>
          </a:xfrm>
          <a:prstGeom prst="rect">
            <a:avLst/>
          </a:prstGeom>
          <a:noFill/>
        </p:spPr>
        <p:txBody>
          <a:bodyPr wrap="square">
            <a:spAutoFit/>
          </a:bodyPr>
          <a:lstStyle/>
          <a:p>
            <a:r>
              <a:rPr lang="en-US" dirty="0"/>
              <a:t>Test the downstream URL in browser. </a:t>
            </a:r>
          </a:p>
        </p:txBody>
      </p:sp>
      <p:pic>
        <p:nvPicPr>
          <p:cNvPr id="6" name="Picture 5">
            <a:extLst>
              <a:ext uri="{FF2B5EF4-FFF2-40B4-BE49-F238E27FC236}">
                <a16:creationId xmlns:a16="http://schemas.microsoft.com/office/drawing/2014/main" id="{D83A2B7E-9C59-F8E6-14B1-2B454C229A4F}"/>
              </a:ext>
            </a:extLst>
          </p:cNvPr>
          <p:cNvPicPr>
            <a:picLocks noChangeAspect="1"/>
          </p:cNvPicPr>
          <p:nvPr/>
        </p:nvPicPr>
        <p:blipFill rotWithShape="1">
          <a:blip r:embed="rId2">
            <a:extLst>
              <a:ext uri="{28A0092B-C50C-407E-A947-70E740481C1C}">
                <a14:useLocalDpi xmlns:a14="http://schemas.microsoft.com/office/drawing/2010/main" val="0"/>
              </a:ext>
            </a:extLst>
          </a:blip>
          <a:srcRect l="230" t="-232" r="19488" b="232"/>
          <a:stretch/>
        </p:blipFill>
        <p:spPr>
          <a:xfrm>
            <a:off x="252179" y="761261"/>
            <a:ext cx="11429747" cy="1506077"/>
          </a:xfrm>
          <a:prstGeom prst="rect">
            <a:avLst/>
          </a:prstGeom>
        </p:spPr>
      </p:pic>
      <p:pic>
        <p:nvPicPr>
          <p:cNvPr id="8" name="Picture 7">
            <a:extLst>
              <a:ext uri="{FF2B5EF4-FFF2-40B4-BE49-F238E27FC236}">
                <a16:creationId xmlns:a16="http://schemas.microsoft.com/office/drawing/2014/main" id="{41F68785-CC70-5EB2-E151-15EA2C0B51FE}"/>
              </a:ext>
            </a:extLst>
          </p:cNvPr>
          <p:cNvPicPr>
            <a:picLocks noChangeAspect="1"/>
          </p:cNvPicPr>
          <p:nvPr/>
        </p:nvPicPr>
        <p:blipFill rotWithShape="1">
          <a:blip r:embed="rId3">
            <a:extLst>
              <a:ext uri="{28A0092B-C50C-407E-A947-70E740481C1C}">
                <a14:useLocalDpi xmlns:a14="http://schemas.microsoft.com/office/drawing/2010/main" val="0"/>
              </a:ext>
            </a:extLst>
          </a:blip>
          <a:srcRect t="511" r="18877"/>
          <a:stretch/>
        </p:blipFill>
        <p:spPr>
          <a:xfrm>
            <a:off x="213647" y="4110463"/>
            <a:ext cx="11468280" cy="1468129"/>
          </a:xfrm>
          <a:prstGeom prst="rect">
            <a:avLst/>
          </a:prstGeom>
        </p:spPr>
      </p:pic>
    </p:spTree>
    <p:extLst>
      <p:ext uri="{BB962C8B-B14F-4D97-AF65-F5344CB8AC3E}">
        <p14:creationId xmlns:p14="http://schemas.microsoft.com/office/powerpoint/2010/main" val="112634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702171-E7BB-F74D-92CD-A5F0CCA6ECEA}"/>
              </a:ext>
            </a:extLst>
          </p:cNvPr>
          <p:cNvSpPr txBox="1"/>
          <p:nvPr/>
        </p:nvSpPr>
        <p:spPr>
          <a:xfrm>
            <a:off x="2029580" y="839755"/>
            <a:ext cx="6582575" cy="4863492"/>
          </a:xfrm>
          <a:prstGeom prst="rect">
            <a:avLst/>
          </a:prstGeom>
        </p:spPr>
        <p:txBody>
          <a:bodyPr vert="horz" lIns="91440" tIns="45720" rIns="91440" bIns="45720" rtlCol="0" anchor="ctr">
            <a:normAutofit/>
          </a:bodyPr>
          <a:lstStyle/>
          <a:p>
            <a:pPr algn="r">
              <a:spcBef>
                <a:spcPct val="0"/>
              </a:spcBef>
              <a:spcAft>
                <a:spcPts val="600"/>
              </a:spcAft>
            </a:pPr>
            <a:r>
              <a:rPr lang="en-US" sz="5400" b="1" kern="1200" dirty="0">
                <a:solidFill>
                  <a:schemeClr val="accent2">
                    <a:lumMod val="75000"/>
                  </a:schemeClr>
                </a:solidFill>
                <a:effectLst/>
                <a:latin typeface="Amasis MT Pro Medium" panose="02040604050005020304" pitchFamily="18" charset="0"/>
              </a:rPr>
              <a:t>IT20081416</a:t>
            </a:r>
          </a:p>
          <a:p>
            <a:pPr algn="r">
              <a:spcBef>
                <a:spcPct val="0"/>
              </a:spcBef>
              <a:spcAft>
                <a:spcPts val="600"/>
              </a:spcAft>
            </a:pPr>
            <a:r>
              <a:rPr lang="en-US" sz="5400" dirty="0">
                <a:solidFill>
                  <a:srgbClr val="92D050"/>
                </a:solidFill>
                <a:effectLst/>
                <a:latin typeface="Amasis MT Pro Medium" panose="02040604050005020304" pitchFamily="18" charset="0"/>
              </a:rPr>
              <a:t>Ahamed M.M.Z </a:t>
            </a:r>
          </a:p>
          <a:p>
            <a:pPr marL="0" marR="0">
              <a:lnSpc>
                <a:spcPct val="107000"/>
              </a:lnSpc>
              <a:spcBef>
                <a:spcPts val="0"/>
              </a:spcBef>
              <a:spcAft>
                <a:spcPts val="0"/>
              </a:spcAft>
            </a:pPr>
            <a:r>
              <a:rPr lang="en-US" sz="5400" dirty="0">
                <a:solidFill>
                  <a:schemeClr val="accent2"/>
                </a:solidFill>
                <a:effectLst/>
                <a:latin typeface="Amasis MT Pro Medium" panose="020B0604020202020204" pitchFamily="18" charset="0"/>
              </a:rPr>
              <a:t>Transport Service</a:t>
            </a:r>
          </a:p>
        </p:txBody>
      </p:sp>
    </p:spTree>
    <p:extLst>
      <p:ext uri="{BB962C8B-B14F-4D97-AF65-F5344CB8AC3E}">
        <p14:creationId xmlns:p14="http://schemas.microsoft.com/office/powerpoint/2010/main" val="640507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C98CB672-FAF8-6A18-0CC0-B1086D92BFDC}"/>
              </a:ext>
            </a:extLst>
          </p:cNvPr>
          <p:cNvSpPr>
            <a:spLocks noGrp="1"/>
          </p:cNvSpPr>
          <p:nvPr>
            <p:ph type="subTitle" idx="1"/>
          </p:nvPr>
        </p:nvSpPr>
        <p:spPr>
          <a:xfrm>
            <a:off x="85263" y="203371"/>
            <a:ext cx="4077477" cy="651412"/>
          </a:xfrm>
        </p:spPr>
        <p:txBody>
          <a:bodyPr>
            <a:normAutofit/>
          </a:bodyPr>
          <a:lstStyle/>
          <a:p>
            <a:pPr algn="ctr"/>
            <a:r>
              <a:rPr lang="en-US" sz="2800" b="1" dirty="0">
                <a:solidFill>
                  <a:schemeClr val="tx1">
                    <a:lumMod val="95000"/>
                    <a:lumOff val="5000"/>
                  </a:schemeClr>
                </a:solidFill>
              </a:rPr>
              <a:t>System Diagram</a:t>
            </a:r>
          </a:p>
        </p:txBody>
      </p:sp>
      <p:pic>
        <p:nvPicPr>
          <p:cNvPr id="3" name="Picture 2" descr="Diagram&#10;&#10;Description automatically generated">
            <a:extLst>
              <a:ext uri="{FF2B5EF4-FFF2-40B4-BE49-F238E27FC236}">
                <a16:creationId xmlns:a16="http://schemas.microsoft.com/office/drawing/2014/main" id="{76B68BCB-7B61-B572-3809-1814F6E6EFEB}"/>
              </a:ext>
            </a:extLst>
          </p:cNvPr>
          <p:cNvPicPr>
            <a:picLocks noChangeAspect="1"/>
          </p:cNvPicPr>
          <p:nvPr/>
        </p:nvPicPr>
        <p:blipFill rotWithShape="1">
          <a:blip r:embed="rId2">
            <a:extLst>
              <a:ext uri="{28A0092B-C50C-407E-A947-70E740481C1C}">
                <a14:useLocalDpi xmlns:a14="http://schemas.microsoft.com/office/drawing/2010/main" val="0"/>
              </a:ext>
            </a:extLst>
          </a:blip>
          <a:srcRect l="112" r="1"/>
          <a:stretch/>
        </p:blipFill>
        <p:spPr>
          <a:xfrm>
            <a:off x="3533775" y="387179"/>
            <a:ext cx="8448674" cy="6267450"/>
          </a:xfrm>
          <a:prstGeom prst="rect">
            <a:avLst/>
          </a:prstGeom>
        </p:spPr>
      </p:pic>
    </p:spTree>
    <p:extLst>
      <p:ext uri="{BB962C8B-B14F-4D97-AF65-F5344CB8AC3E}">
        <p14:creationId xmlns:p14="http://schemas.microsoft.com/office/powerpoint/2010/main" val="14611282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E7447F-68D7-41F1-99E7-97C868156E15}"/>
              </a:ext>
            </a:extLst>
          </p:cNvPr>
          <p:cNvSpPr txBox="1"/>
          <p:nvPr/>
        </p:nvSpPr>
        <p:spPr>
          <a:xfrm>
            <a:off x="578497" y="555944"/>
            <a:ext cx="11439331" cy="830997"/>
          </a:xfrm>
          <a:prstGeom prst="rect">
            <a:avLst/>
          </a:prstGeom>
          <a:noFill/>
        </p:spPr>
        <p:txBody>
          <a:bodyPr wrap="square">
            <a:spAutoFit/>
          </a:bodyPr>
          <a:lstStyle/>
          <a:p>
            <a:r>
              <a:rPr lang="en-US" sz="1600" dirty="0"/>
              <a:t>Elaborate how you can avoid having multiple ports with the gateway you implemented and Solution should have proper folder structure with minimum two microservices and an Ocelot API Gateway.</a:t>
            </a:r>
          </a:p>
          <a:p>
            <a:r>
              <a:rPr lang="en-US" sz="1600" b="1" dirty="0" err="1">
                <a:solidFill>
                  <a:schemeClr val="accent5"/>
                </a:solidFill>
              </a:rPr>
              <a:t>launchsettings.json</a:t>
            </a:r>
            <a:r>
              <a:rPr lang="en-US" sz="1600" b="1" dirty="0">
                <a:solidFill>
                  <a:schemeClr val="accent5"/>
                </a:solidFill>
              </a:rPr>
              <a:t> in </a:t>
            </a:r>
            <a:r>
              <a:rPr lang="en-US" sz="1600" b="1" dirty="0" err="1">
                <a:solidFill>
                  <a:schemeClr val="accent5"/>
                </a:solidFill>
              </a:rPr>
              <a:t>Transpoart</a:t>
            </a:r>
            <a:r>
              <a:rPr lang="en-US" sz="1600" b="1" dirty="0">
                <a:solidFill>
                  <a:schemeClr val="accent5"/>
                </a:solidFill>
              </a:rPr>
              <a:t> service</a:t>
            </a:r>
          </a:p>
        </p:txBody>
      </p:sp>
      <p:sp>
        <p:nvSpPr>
          <p:cNvPr id="9" name="TextBox 8">
            <a:extLst>
              <a:ext uri="{FF2B5EF4-FFF2-40B4-BE49-F238E27FC236}">
                <a16:creationId xmlns:a16="http://schemas.microsoft.com/office/drawing/2014/main" id="{4ADCE3AF-6844-6AF8-20FE-610B5D57F4CD}"/>
              </a:ext>
            </a:extLst>
          </p:cNvPr>
          <p:cNvSpPr txBox="1"/>
          <p:nvPr/>
        </p:nvSpPr>
        <p:spPr>
          <a:xfrm>
            <a:off x="4646644" y="186612"/>
            <a:ext cx="2603242" cy="369332"/>
          </a:xfrm>
          <a:prstGeom prst="rect">
            <a:avLst/>
          </a:prstGeom>
          <a:noFill/>
        </p:spPr>
        <p:txBody>
          <a:bodyPr wrap="square">
            <a:spAutoFit/>
          </a:bodyPr>
          <a:lstStyle/>
          <a:p>
            <a:r>
              <a:rPr lang="en-US" sz="1800" b="1" dirty="0" err="1">
                <a:solidFill>
                  <a:srgbClr val="FF0000"/>
                </a:solidFill>
                <a:effectLst/>
              </a:rPr>
              <a:t>Transpoart</a:t>
            </a:r>
            <a:r>
              <a:rPr lang="en-US" sz="1800" b="1" dirty="0">
                <a:solidFill>
                  <a:srgbClr val="FF0000"/>
                </a:solidFill>
                <a:effectLst/>
              </a:rPr>
              <a:t> Service</a:t>
            </a:r>
            <a:endParaRPr lang="en-US" dirty="0"/>
          </a:p>
        </p:txBody>
      </p:sp>
      <p:pic>
        <p:nvPicPr>
          <p:cNvPr id="3" name="Picture 2" descr="A screenshot of a computer&#10;&#10;Description automatically generated with medium confidence">
            <a:extLst>
              <a:ext uri="{FF2B5EF4-FFF2-40B4-BE49-F238E27FC236}">
                <a16:creationId xmlns:a16="http://schemas.microsoft.com/office/drawing/2014/main" id="{C2C6451B-5F93-D335-7E92-76A1296D426F}"/>
              </a:ext>
            </a:extLst>
          </p:cNvPr>
          <p:cNvPicPr>
            <a:picLocks noChangeAspect="1"/>
          </p:cNvPicPr>
          <p:nvPr/>
        </p:nvPicPr>
        <p:blipFill rotWithShape="1">
          <a:blip r:embed="rId2">
            <a:extLst>
              <a:ext uri="{28A0092B-C50C-407E-A947-70E740481C1C}">
                <a14:useLocalDpi xmlns:a14="http://schemas.microsoft.com/office/drawing/2010/main" val="0"/>
              </a:ext>
            </a:extLst>
          </a:blip>
          <a:srcRect t="9853"/>
          <a:stretch/>
        </p:blipFill>
        <p:spPr>
          <a:xfrm>
            <a:off x="1053548" y="1409296"/>
            <a:ext cx="9445641" cy="5262092"/>
          </a:xfrm>
          <a:prstGeom prst="rect">
            <a:avLst/>
          </a:prstGeom>
        </p:spPr>
      </p:pic>
    </p:spTree>
    <p:extLst>
      <p:ext uri="{BB962C8B-B14F-4D97-AF65-F5344CB8AC3E}">
        <p14:creationId xmlns:p14="http://schemas.microsoft.com/office/powerpoint/2010/main" val="2718720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698225-0273-77C7-C4E3-886A6FB90D2E}"/>
              </a:ext>
            </a:extLst>
          </p:cNvPr>
          <p:cNvSpPr txBox="1"/>
          <p:nvPr/>
        </p:nvSpPr>
        <p:spPr>
          <a:xfrm>
            <a:off x="689813" y="111707"/>
            <a:ext cx="6100916" cy="369332"/>
          </a:xfrm>
          <a:prstGeom prst="rect">
            <a:avLst/>
          </a:prstGeom>
          <a:noFill/>
        </p:spPr>
        <p:txBody>
          <a:bodyPr wrap="square">
            <a:spAutoFit/>
          </a:bodyPr>
          <a:lstStyle/>
          <a:p>
            <a:r>
              <a:rPr lang="en-US" b="1" dirty="0" err="1">
                <a:solidFill>
                  <a:schemeClr val="accent5"/>
                </a:solidFill>
              </a:rPr>
              <a:t>Ocelot</a:t>
            </a:r>
            <a:r>
              <a:rPr lang="en-US" sz="1800" b="1" dirty="0" err="1">
                <a:solidFill>
                  <a:schemeClr val="accent5"/>
                </a:solidFill>
              </a:rPr>
              <a:t>.json</a:t>
            </a:r>
            <a:r>
              <a:rPr lang="en-US" sz="1800" b="1" dirty="0">
                <a:solidFill>
                  <a:schemeClr val="accent5"/>
                </a:solidFill>
              </a:rPr>
              <a:t> in </a:t>
            </a:r>
            <a:r>
              <a:rPr lang="en-US" sz="1800" b="1" dirty="0" err="1">
                <a:solidFill>
                  <a:schemeClr val="accent5"/>
                </a:solidFill>
              </a:rPr>
              <a:t>Transpoart</a:t>
            </a:r>
            <a:r>
              <a:rPr lang="en-US" sz="1800" b="1" dirty="0">
                <a:solidFill>
                  <a:schemeClr val="accent5"/>
                </a:solidFill>
              </a:rPr>
              <a:t> service</a:t>
            </a:r>
            <a:endParaRPr lang="en-US" b="1" dirty="0">
              <a:solidFill>
                <a:schemeClr val="accent5"/>
              </a:solidFill>
            </a:endParaRPr>
          </a:p>
        </p:txBody>
      </p:sp>
      <p:pic>
        <p:nvPicPr>
          <p:cNvPr id="4" name="Picture 3" descr="Text&#10;&#10;Description automatically generated">
            <a:extLst>
              <a:ext uri="{FF2B5EF4-FFF2-40B4-BE49-F238E27FC236}">
                <a16:creationId xmlns:a16="http://schemas.microsoft.com/office/drawing/2014/main" id="{7B587EED-4170-3CC9-FFC8-148A2CAA19A2}"/>
              </a:ext>
            </a:extLst>
          </p:cNvPr>
          <p:cNvPicPr>
            <a:picLocks noChangeAspect="1"/>
          </p:cNvPicPr>
          <p:nvPr/>
        </p:nvPicPr>
        <p:blipFill rotWithShape="1">
          <a:blip r:embed="rId2">
            <a:extLst>
              <a:ext uri="{28A0092B-C50C-407E-A947-70E740481C1C}">
                <a14:useLocalDpi xmlns:a14="http://schemas.microsoft.com/office/drawing/2010/main" val="0"/>
              </a:ext>
            </a:extLst>
          </a:blip>
          <a:srcRect t="9991"/>
          <a:stretch/>
        </p:blipFill>
        <p:spPr>
          <a:xfrm>
            <a:off x="895615" y="659941"/>
            <a:ext cx="10097063" cy="5947835"/>
          </a:xfrm>
          <a:prstGeom prst="rect">
            <a:avLst/>
          </a:prstGeom>
        </p:spPr>
      </p:pic>
    </p:spTree>
    <p:extLst>
      <p:ext uri="{BB962C8B-B14F-4D97-AF65-F5344CB8AC3E}">
        <p14:creationId xmlns:p14="http://schemas.microsoft.com/office/powerpoint/2010/main" val="2033890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93D77BDD-7A28-8BDD-DE32-069812E00666}"/>
              </a:ext>
            </a:extLst>
          </p:cNvPr>
          <p:cNvPicPr>
            <a:picLocks noChangeAspect="1"/>
          </p:cNvPicPr>
          <p:nvPr/>
        </p:nvPicPr>
        <p:blipFill rotWithShape="1">
          <a:blip r:embed="rId2">
            <a:extLst>
              <a:ext uri="{28A0092B-C50C-407E-A947-70E740481C1C}">
                <a14:useLocalDpi xmlns:a14="http://schemas.microsoft.com/office/drawing/2010/main" val="0"/>
              </a:ext>
            </a:extLst>
          </a:blip>
          <a:srcRect r="1" b="8098"/>
          <a:stretch/>
        </p:blipFill>
        <p:spPr>
          <a:xfrm>
            <a:off x="568452" y="804766"/>
            <a:ext cx="11055096" cy="5715000"/>
          </a:xfrm>
          <a:prstGeom prst="rect">
            <a:avLst/>
          </a:prstGeom>
        </p:spPr>
      </p:pic>
      <p:sp>
        <p:nvSpPr>
          <p:cNvPr id="4" name="TextBox 3">
            <a:extLst>
              <a:ext uri="{FF2B5EF4-FFF2-40B4-BE49-F238E27FC236}">
                <a16:creationId xmlns:a16="http://schemas.microsoft.com/office/drawing/2014/main" id="{A8BED7A6-2F4A-0E00-895D-30CBA050C59A}"/>
              </a:ext>
            </a:extLst>
          </p:cNvPr>
          <p:cNvSpPr txBox="1"/>
          <p:nvPr/>
        </p:nvSpPr>
        <p:spPr>
          <a:xfrm>
            <a:off x="830424" y="272534"/>
            <a:ext cx="6102220" cy="369332"/>
          </a:xfrm>
          <a:prstGeom prst="rect">
            <a:avLst/>
          </a:prstGeom>
          <a:noFill/>
        </p:spPr>
        <p:txBody>
          <a:bodyPr wrap="square">
            <a:spAutoFit/>
          </a:bodyPr>
          <a:lstStyle/>
          <a:p>
            <a:r>
              <a:rPr lang="en-US" sz="1800" b="1" dirty="0"/>
              <a:t>Screen captures OF </a:t>
            </a:r>
            <a:r>
              <a:rPr lang="en-US" sz="1800" b="1" dirty="0" err="1"/>
              <a:t>Transpoart</a:t>
            </a:r>
            <a:r>
              <a:rPr lang="en-US" sz="1800" b="1" dirty="0"/>
              <a:t> API</a:t>
            </a:r>
          </a:p>
        </p:txBody>
      </p:sp>
    </p:spTree>
    <p:extLst>
      <p:ext uri="{BB962C8B-B14F-4D97-AF65-F5344CB8AC3E}">
        <p14:creationId xmlns:p14="http://schemas.microsoft.com/office/powerpoint/2010/main" val="29468237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4F7591-E403-6CA2-5360-241A4D664217}"/>
              </a:ext>
            </a:extLst>
          </p:cNvPr>
          <p:cNvSpPr txBox="1"/>
          <p:nvPr/>
        </p:nvSpPr>
        <p:spPr>
          <a:xfrm>
            <a:off x="941355" y="255330"/>
            <a:ext cx="5353050" cy="461665"/>
          </a:xfrm>
          <a:prstGeom prst="rect">
            <a:avLst/>
          </a:prstGeom>
          <a:noFill/>
        </p:spPr>
        <p:txBody>
          <a:bodyPr wrap="square" rtlCol="0">
            <a:spAutoFit/>
          </a:bodyPr>
          <a:lstStyle/>
          <a:p>
            <a:r>
              <a:rPr lang="en-US" sz="2400" b="1" dirty="0">
                <a:solidFill>
                  <a:srgbClr val="FF0000"/>
                </a:solidFill>
                <a:latin typeface="+mj-lt"/>
                <a:ea typeface="+mj-ea"/>
                <a:cs typeface="+mj-cs"/>
              </a:rPr>
              <a:t>GET</a:t>
            </a:r>
            <a:r>
              <a:rPr lang="en-US" sz="2400" b="1" dirty="0">
                <a:solidFill>
                  <a:schemeClr val="accent1"/>
                </a:solidFill>
                <a:latin typeface="+mj-lt"/>
                <a:ea typeface="+mj-ea"/>
                <a:cs typeface="+mj-cs"/>
              </a:rPr>
              <a:t> </a:t>
            </a:r>
            <a:r>
              <a:rPr lang="en-US" sz="2400" b="1" dirty="0">
                <a:latin typeface="+mj-lt"/>
                <a:ea typeface="+mj-ea"/>
                <a:cs typeface="+mj-cs"/>
              </a:rPr>
              <a:t>Method</a:t>
            </a:r>
          </a:p>
        </p:txBody>
      </p:sp>
      <p:pic>
        <p:nvPicPr>
          <p:cNvPr id="6" name="Picture 5" descr="A screenshot of a computer&#10;&#10;Description automatically generated">
            <a:extLst>
              <a:ext uri="{FF2B5EF4-FFF2-40B4-BE49-F238E27FC236}">
                <a16:creationId xmlns:a16="http://schemas.microsoft.com/office/drawing/2014/main" id="{9C086BA0-09C3-E397-E39E-5A53CB6977B1}"/>
              </a:ext>
            </a:extLst>
          </p:cNvPr>
          <p:cNvPicPr>
            <a:picLocks noChangeAspect="1"/>
          </p:cNvPicPr>
          <p:nvPr/>
        </p:nvPicPr>
        <p:blipFill rotWithShape="1">
          <a:blip r:embed="rId2">
            <a:extLst>
              <a:ext uri="{28A0092B-C50C-407E-A947-70E740481C1C}">
                <a14:useLocalDpi xmlns:a14="http://schemas.microsoft.com/office/drawing/2010/main" val="0"/>
              </a:ext>
            </a:extLst>
          </a:blip>
          <a:srcRect b="5344"/>
          <a:stretch/>
        </p:blipFill>
        <p:spPr>
          <a:xfrm>
            <a:off x="965200" y="954345"/>
            <a:ext cx="10261600" cy="5463659"/>
          </a:xfrm>
          <a:prstGeom prst="rect">
            <a:avLst/>
          </a:prstGeom>
        </p:spPr>
      </p:pic>
    </p:spTree>
    <p:extLst>
      <p:ext uri="{BB962C8B-B14F-4D97-AF65-F5344CB8AC3E}">
        <p14:creationId xmlns:p14="http://schemas.microsoft.com/office/powerpoint/2010/main" val="35717437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4F7591-E403-6CA2-5360-241A4D664217}"/>
              </a:ext>
            </a:extLst>
          </p:cNvPr>
          <p:cNvSpPr txBox="1"/>
          <p:nvPr/>
        </p:nvSpPr>
        <p:spPr>
          <a:xfrm>
            <a:off x="941355" y="255330"/>
            <a:ext cx="5353050" cy="461665"/>
          </a:xfrm>
          <a:prstGeom prst="rect">
            <a:avLst/>
          </a:prstGeom>
          <a:noFill/>
        </p:spPr>
        <p:txBody>
          <a:bodyPr wrap="square" rtlCol="0">
            <a:spAutoFit/>
          </a:bodyPr>
          <a:lstStyle/>
          <a:p>
            <a:r>
              <a:rPr lang="en-US" sz="2400" b="1" dirty="0">
                <a:solidFill>
                  <a:srgbClr val="FF0000"/>
                </a:solidFill>
                <a:latin typeface="+mj-lt"/>
                <a:ea typeface="+mj-ea"/>
                <a:cs typeface="+mj-cs"/>
              </a:rPr>
              <a:t>POST</a:t>
            </a:r>
            <a:r>
              <a:rPr lang="en-US" sz="2400" b="1" dirty="0">
                <a:solidFill>
                  <a:schemeClr val="accent1"/>
                </a:solidFill>
                <a:latin typeface="+mj-lt"/>
                <a:ea typeface="+mj-ea"/>
                <a:cs typeface="+mj-cs"/>
              </a:rPr>
              <a:t> </a:t>
            </a:r>
            <a:r>
              <a:rPr lang="en-US" sz="2400" b="1" dirty="0">
                <a:latin typeface="+mj-lt"/>
                <a:ea typeface="+mj-ea"/>
                <a:cs typeface="+mj-cs"/>
              </a:rPr>
              <a:t>Method</a:t>
            </a:r>
          </a:p>
        </p:txBody>
      </p:sp>
      <p:pic>
        <p:nvPicPr>
          <p:cNvPr id="3" name="Picture 2" descr="A screenshot of a computer&#10;&#10;Description automatically generated">
            <a:extLst>
              <a:ext uri="{FF2B5EF4-FFF2-40B4-BE49-F238E27FC236}">
                <a16:creationId xmlns:a16="http://schemas.microsoft.com/office/drawing/2014/main" id="{B1BC5803-7DC6-B530-9261-86CD366FCF41}"/>
              </a:ext>
            </a:extLst>
          </p:cNvPr>
          <p:cNvPicPr>
            <a:picLocks noChangeAspect="1"/>
          </p:cNvPicPr>
          <p:nvPr/>
        </p:nvPicPr>
        <p:blipFill rotWithShape="1">
          <a:blip r:embed="rId2">
            <a:extLst>
              <a:ext uri="{28A0092B-C50C-407E-A947-70E740481C1C}">
                <a14:useLocalDpi xmlns:a14="http://schemas.microsoft.com/office/drawing/2010/main" val="0"/>
              </a:ext>
            </a:extLst>
          </a:blip>
          <a:srcRect b="5555"/>
          <a:stretch/>
        </p:blipFill>
        <p:spPr>
          <a:xfrm>
            <a:off x="941355" y="964489"/>
            <a:ext cx="10332030" cy="5488891"/>
          </a:xfrm>
          <a:prstGeom prst="rect">
            <a:avLst/>
          </a:prstGeom>
        </p:spPr>
      </p:pic>
    </p:spTree>
    <p:extLst>
      <p:ext uri="{BB962C8B-B14F-4D97-AF65-F5344CB8AC3E}">
        <p14:creationId xmlns:p14="http://schemas.microsoft.com/office/powerpoint/2010/main" val="39356951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4F7591-E403-6CA2-5360-241A4D664217}"/>
              </a:ext>
            </a:extLst>
          </p:cNvPr>
          <p:cNvSpPr txBox="1"/>
          <p:nvPr/>
        </p:nvSpPr>
        <p:spPr>
          <a:xfrm>
            <a:off x="941355" y="255330"/>
            <a:ext cx="5353050" cy="461665"/>
          </a:xfrm>
          <a:prstGeom prst="rect">
            <a:avLst/>
          </a:prstGeom>
          <a:noFill/>
        </p:spPr>
        <p:txBody>
          <a:bodyPr wrap="square" rtlCol="0">
            <a:spAutoFit/>
          </a:bodyPr>
          <a:lstStyle/>
          <a:p>
            <a:r>
              <a:rPr lang="en-US" sz="2400" b="1" dirty="0">
                <a:solidFill>
                  <a:srgbClr val="FF0000"/>
                </a:solidFill>
                <a:latin typeface="+mj-lt"/>
                <a:ea typeface="+mj-ea"/>
                <a:cs typeface="+mj-cs"/>
              </a:rPr>
              <a:t>PUT</a:t>
            </a:r>
            <a:r>
              <a:rPr lang="en-US" sz="2400" b="1" dirty="0">
                <a:solidFill>
                  <a:schemeClr val="accent1"/>
                </a:solidFill>
                <a:latin typeface="+mj-lt"/>
                <a:ea typeface="+mj-ea"/>
                <a:cs typeface="+mj-cs"/>
              </a:rPr>
              <a:t> </a:t>
            </a:r>
            <a:r>
              <a:rPr lang="en-US" sz="2400" b="1" dirty="0">
                <a:latin typeface="+mj-lt"/>
                <a:ea typeface="+mj-ea"/>
                <a:cs typeface="+mj-cs"/>
              </a:rPr>
              <a:t>Method</a:t>
            </a:r>
          </a:p>
        </p:txBody>
      </p:sp>
      <p:pic>
        <p:nvPicPr>
          <p:cNvPr id="3" name="Picture 2" descr="Graphical user interface, application&#10;&#10;Description automatically generated">
            <a:extLst>
              <a:ext uri="{FF2B5EF4-FFF2-40B4-BE49-F238E27FC236}">
                <a16:creationId xmlns:a16="http://schemas.microsoft.com/office/drawing/2014/main" id="{B90EFC90-2F44-DD64-5BF2-67A357B46342}"/>
              </a:ext>
            </a:extLst>
          </p:cNvPr>
          <p:cNvPicPr>
            <a:picLocks noChangeAspect="1"/>
          </p:cNvPicPr>
          <p:nvPr/>
        </p:nvPicPr>
        <p:blipFill rotWithShape="1">
          <a:blip r:embed="rId2">
            <a:extLst>
              <a:ext uri="{28A0092B-C50C-407E-A947-70E740481C1C}">
                <a14:useLocalDpi xmlns:a14="http://schemas.microsoft.com/office/drawing/2010/main" val="0"/>
              </a:ext>
            </a:extLst>
          </a:blip>
          <a:srcRect b="5555"/>
          <a:stretch/>
        </p:blipFill>
        <p:spPr>
          <a:xfrm>
            <a:off x="941355" y="949226"/>
            <a:ext cx="10010775" cy="5318224"/>
          </a:xfrm>
          <a:prstGeom prst="rect">
            <a:avLst/>
          </a:prstGeom>
        </p:spPr>
      </p:pic>
    </p:spTree>
    <p:extLst>
      <p:ext uri="{BB962C8B-B14F-4D97-AF65-F5344CB8AC3E}">
        <p14:creationId xmlns:p14="http://schemas.microsoft.com/office/powerpoint/2010/main" val="37728275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63C1A9-E604-6002-C32E-E039E24DBCB8}"/>
              </a:ext>
            </a:extLst>
          </p:cNvPr>
          <p:cNvSpPr txBox="1"/>
          <p:nvPr/>
        </p:nvSpPr>
        <p:spPr>
          <a:xfrm>
            <a:off x="941355" y="255330"/>
            <a:ext cx="5353050" cy="461665"/>
          </a:xfrm>
          <a:prstGeom prst="rect">
            <a:avLst/>
          </a:prstGeom>
          <a:noFill/>
        </p:spPr>
        <p:txBody>
          <a:bodyPr wrap="square" rtlCol="0">
            <a:spAutoFit/>
          </a:bodyPr>
          <a:lstStyle/>
          <a:p>
            <a:r>
              <a:rPr lang="en-US" sz="2400" b="1" dirty="0">
                <a:solidFill>
                  <a:srgbClr val="FF0000"/>
                </a:solidFill>
                <a:latin typeface="+mj-lt"/>
                <a:ea typeface="+mj-ea"/>
                <a:cs typeface="+mj-cs"/>
              </a:rPr>
              <a:t>Search</a:t>
            </a:r>
            <a:endParaRPr lang="en-US" sz="2400" b="1" dirty="0">
              <a:latin typeface="+mj-lt"/>
              <a:ea typeface="+mj-ea"/>
              <a:cs typeface="+mj-cs"/>
            </a:endParaRPr>
          </a:p>
        </p:txBody>
      </p:sp>
      <p:pic>
        <p:nvPicPr>
          <p:cNvPr id="3" name="Picture 2" descr="Graphical user interface, application&#10;&#10;Description automatically generated">
            <a:extLst>
              <a:ext uri="{FF2B5EF4-FFF2-40B4-BE49-F238E27FC236}">
                <a16:creationId xmlns:a16="http://schemas.microsoft.com/office/drawing/2014/main" id="{E2C8C4FF-8BDE-5145-8130-6B8D1CCDA881}"/>
              </a:ext>
            </a:extLst>
          </p:cNvPr>
          <p:cNvPicPr>
            <a:picLocks noChangeAspect="1"/>
          </p:cNvPicPr>
          <p:nvPr/>
        </p:nvPicPr>
        <p:blipFill rotWithShape="1">
          <a:blip r:embed="rId2">
            <a:extLst>
              <a:ext uri="{28A0092B-C50C-407E-A947-70E740481C1C}">
                <a14:useLocalDpi xmlns:a14="http://schemas.microsoft.com/office/drawing/2010/main" val="0"/>
              </a:ext>
            </a:extLst>
          </a:blip>
          <a:srcRect b="13605"/>
          <a:stretch/>
        </p:blipFill>
        <p:spPr>
          <a:xfrm>
            <a:off x="657189" y="677731"/>
            <a:ext cx="10877621" cy="5924939"/>
          </a:xfrm>
          <a:prstGeom prst="rect">
            <a:avLst/>
          </a:prstGeom>
        </p:spPr>
      </p:pic>
    </p:spTree>
    <p:extLst>
      <p:ext uri="{BB962C8B-B14F-4D97-AF65-F5344CB8AC3E}">
        <p14:creationId xmlns:p14="http://schemas.microsoft.com/office/powerpoint/2010/main" val="6767618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4F7591-E403-6CA2-5360-241A4D664217}"/>
              </a:ext>
            </a:extLst>
          </p:cNvPr>
          <p:cNvSpPr txBox="1"/>
          <p:nvPr/>
        </p:nvSpPr>
        <p:spPr>
          <a:xfrm>
            <a:off x="941355" y="255330"/>
            <a:ext cx="5353050" cy="461665"/>
          </a:xfrm>
          <a:prstGeom prst="rect">
            <a:avLst/>
          </a:prstGeom>
          <a:noFill/>
        </p:spPr>
        <p:txBody>
          <a:bodyPr wrap="square" rtlCol="0">
            <a:spAutoFit/>
          </a:bodyPr>
          <a:lstStyle/>
          <a:p>
            <a:r>
              <a:rPr lang="en-US" sz="2400" b="1" dirty="0">
                <a:solidFill>
                  <a:srgbClr val="FF0000"/>
                </a:solidFill>
                <a:latin typeface="+mj-lt"/>
                <a:ea typeface="+mj-ea"/>
                <a:cs typeface="+mj-cs"/>
              </a:rPr>
              <a:t>DELETE</a:t>
            </a:r>
            <a:r>
              <a:rPr lang="en-US" sz="2400" b="1" dirty="0">
                <a:solidFill>
                  <a:schemeClr val="accent1"/>
                </a:solidFill>
                <a:latin typeface="+mj-lt"/>
                <a:ea typeface="+mj-ea"/>
                <a:cs typeface="+mj-cs"/>
              </a:rPr>
              <a:t> </a:t>
            </a:r>
            <a:r>
              <a:rPr lang="en-US" sz="2400" b="1" dirty="0">
                <a:latin typeface="+mj-lt"/>
                <a:ea typeface="+mj-ea"/>
                <a:cs typeface="+mj-cs"/>
              </a:rPr>
              <a:t>Method</a:t>
            </a:r>
          </a:p>
        </p:txBody>
      </p:sp>
      <p:pic>
        <p:nvPicPr>
          <p:cNvPr id="5" name="Picture 4" descr="A screenshot of a computer&#10;&#10;Description automatically generated">
            <a:extLst>
              <a:ext uri="{FF2B5EF4-FFF2-40B4-BE49-F238E27FC236}">
                <a16:creationId xmlns:a16="http://schemas.microsoft.com/office/drawing/2014/main" id="{154577FC-062F-8DE1-EA55-4EC76803ADE1}"/>
              </a:ext>
            </a:extLst>
          </p:cNvPr>
          <p:cNvPicPr>
            <a:picLocks noChangeAspect="1"/>
          </p:cNvPicPr>
          <p:nvPr/>
        </p:nvPicPr>
        <p:blipFill rotWithShape="1">
          <a:blip r:embed="rId2">
            <a:extLst>
              <a:ext uri="{28A0092B-C50C-407E-A947-70E740481C1C}">
                <a14:useLocalDpi xmlns:a14="http://schemas.microsoft.com/office/drawing/2010/main" val="0"/>
              </a:ext>
            </a:extLst>
          </a:blip>
          <a:srcRect b="50442"/>
          <a:stretch/>
        </p:blipFill>
        <p:spPr>
          <a:xfrm>
            <a:off x="952500" y="809030"/>
            <a:ext cx="10287000" cy="286762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5164FF3-CE98-D1CD-9206-CBE93417DBBB}"/>
              </a:ext>
            </a:extLst>
          </p:cNvPr>
          <p:cNvPicPr>
            <a:picLocks noChangeAspect="1"/>
          </p:cNvPicPr>
          <p:nvPr/>
        </p:nvPicPr>
        <p:blipFill rotWithShape="1">
          <a:blip r:embed="rId3">
            <a:extLst>
              <a:ext uri="{28A0092B-C50C-407E-A947-70E740481C1C}">
                <a14:useLocalDpi xmlns:a14="http://schemas.microsoft.com/office/drawing/2010/main" val="0"/>
              </a:ext>
            </a:extLst>
          </a:blip>
          <a:srcRect b="10278"/>
          <a:stretch/>
        </p:blipFill>
        <p:spPr>
          <a:xfrm>
            <a:off x="952500" y="3768685"/>
            <a:ext cx="10287000" cy="3025170"/>
          </a:xfrm>
          <a:prstGeom prst="rect">
            <a:avLst/>
          </a:prstGeom>
        </p:spPr>
      </p:pic>
    </p:spTree>
    <p:extLst>
      <p:ext uri="{BB962C8B-B14F-4D97-AF65-F5344CB8AC3E}">
        <p14:creationId xmlns:p14="http://schemas.microsoft.com/office/powerpoint/2010/main" val="443731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B0B249AE-2793-62A7-59C1-68799795EFD6}"/>
              </a:ext>
            </a:extLst>
          </p:cNvPr>
          <p:cNvPicPr>
            <a:picLocks noChangeAspect="1"/>
          </p:cNvPicPr>
          <p:nvPr/>
        </p:nvPicPr>
        <p:blipFill rotWithShape="1">
          <a:blip r:embed="rId2">
            <a:extLst>
              <a:ext uri="{28A0092B-C50C-407E-A947-70E740481C1C}">
                <a14:useLocalDpi xmlns:a14="http://schemas.microsoft.com/office/drawing/2010/main" val="0"/>
              </a:ext>
            </a:extLst>
          </a:blip>
          <a:srcRect t="-144" r="8790" b="30037"/>
          <a:stretch/>
        </p:blipFill>
        <p:spPr>
          <a:xfrm>
            <a:off x="467032" y="1179871"/>
            <a:ext cx="11120284" cy="4807974"/>
          </a:xfrm>
          <a:prstGeom prst="rect">
            <a:avLst/>
          </a:prstGeom>
        </p:spPr>
      </p:pic>
      <p:sp>
        <p:nvSpPr>
          <p:cNvPr id="7" name="TextBox 6">
            <a:extLst>
              <a:ext uri="{FF2B5EF4-FFF2-40B4-BE49-F238E27FC236}">
                <a16:creationId xmlns:a16="http://schemas.microsoft.com/office/drawing/2014/main" id="{90A188AC-56E5-2070-14A8-084BE68A8B01}"/>
              </a:ext>
            </a:extLst>
          </p:cNvPr>
          <p:cNvSpPr txBox="1"/>
          <p:nvPr/>
        </p:nvSpPr>
        <p:spPr>
          <a:xfrm>
            <a:off x="830425" y="186501"/>
            <a:ext cx="10366309" cy="646331"/>
          </a:xfrm>
          <a:prstGeom prst="rect">
            <a:avLst/>
          </a:prstGeom>
          <a:noFill/>
        </p:spPr>
        <p:txBody>
          <a:bodyPr wrap="square">
            <a:spAutoFit/>
          </a:bodyPr>
          <a:lstStyle/>
          <a:p>
            <a:r>
              <a:rPr lang="en-US" dirty="0"/>
              <a:t>Gateway project and the API project will both run and open up in two separate browsers. </a:t>
            </a:r>
          </a:p>
          <a:p>
            <a:r>
              <a:rPr lang="en-US" dirty="0">
                <a:solidFill>
                  <a:srgbClr val="FF0000"/>
                </a:solidFill>
              </a:rPr>
              <a:t>Gateway:</a:t>
            </a:r>
          </a:p>
        </p:txBody>
      </p:sp>
    </p:spTree>
    <p:extLst>
      <p:ext uri="{BB962C8B-B14F-4D97-AF65-F5344CB8AC3E}">
        <p14:creationId xmlns:p14="http://schemas.microsoft.com/office/powerpoint/2010/main" val="634042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149F02-751D-95B1-1579-8C66CF3E052C}"/>
              </a:ext>
            </a:extLst>
          </p:cNvPr>
          <p:cNvSpPr txBox="1"/>
          <p:nvPr/>
        </p:nvSpPr>
        <p:spPr>
          <a:xfrm>
            <a:off x="709126" y="141905"/>
            <a:ext cx="6102220" cy="369332"/>
          </a:xfrm>
          <a:prstGeom prst="rect">
            <a:avLst/>
          </a:prstGeom>
          <a:noFill/>
        </p:spPr>
        <p:txBody>
          <a:bodyPr wrap="square">
            <a:spAutoFit/>
          </a:bodyPr>
          <a:lstStyle/>
          <a:p>
            <a:r>
              <a:rPr lang="en-US" dirty="0"/>
              <a:t>Test the upstream URL in browser. </a:t>
            </a:r>
          </a:p>
        </p:txBody>
      </p:sp>
      <p:sp>
        <p:nvSpPr>
          <p:cNvPr id="5" name="TextBox 4">
            <a:extLst>
              <a:ext uri="{FF2B5EF4-FFF2-40B4-BE49-F238E27FC236}">
                <a16:creationId xmlns:a16="http://schemas.microsoft.com/office/drawing/2014/main" id="{162524DF-A733-40AA-0043-98C3ACF1D579}"/>
              </a:ext>
            </a:extLst>
          </p:cNvPr>
          <p:cNvSpPr txBox="1"/>
          <p:nvPr/>
        </p:nvSpPr>
        <p:spPr>
          <a:xfrm>
            <a:off x="562948" y="3351635"/>
            <a:ext cx="6102220" cy="369332"/>
          </a:xfrm>
          <a:prstGeom prst="rect">
            <a:avLst/>
          </a:prstGeom>
          <a:noFill/>
        </p:spPr>
        <p:txBody>
          <a:bodyPr wrap="square">
            <a:spAutoFit/>
          </a:bodyPr>
          <a:lstStyle/>
          <a:p>
            <a:r>
              <a:rPr lang="en-US" dirty="0"/>
              <a:t>Test the downstream URL in browser. </a:t>
            </a:r>
          </a:p>
        </p:txBody>
      </p:sp>
      <p:pic>
        <p:nvPicPr>
          <p:cNvPr id="4" name="Picture 3" descr="Text, application&#10;&#10;Description automatically generated">
            <a:extLst>
              <a:ext uri="{FF2B5EF4-FFF2-40B4-BE49-F238E27FC236}">
                <a16:creationId xmlns:a16="http://schemas.microsoft.com/office/drawing/2014/main" id="{D71382F7-3690-414C-839F-333E1C028A97}"/>
              </a:ext>
            </a:extLst>
          </p:cNvPr>
          <p:cNvPicPr>
            <a:picLocks noChangeAspect="1"/>
          </p:cNvPicPr>
          <p:nvPr/>
        </p:nvPicPr>
        <p:blipFill rotWithShape="1">
          <a:blip r:embed="rId2">
            <a:extLst>
              <a:ext uri="{28A0092B-C50C-407E-A947-70E740481C1C}">
                <a14:useLocalDpi xmlns:a14="http://schemas.microsoft.com/office/drawing/2010/main" val="0"/>
              </a:ext>
            </a:extLst>
          </a:blip>
          <a:srcRect l="-1151" t="-12476" r="-5482" b="5020"/>
          <a:stretch/>
        </p:blipFill>
        <p:spPr>
          <a:xfrm>
            <a:off x="146179" y="543790"/>
            <a:ext cx="12098694" cy="2022128"/>
          </a:xfrm>
          <a:prstGeom prst="rect">
            <a:avLst/>
          </a:prstGeom>
        </p:spPr>
      </p:pic>
      <p:pic>
        <p:nvPicPr>
          <p:cNvPr id="7" name="Picture 6" descr="A computer screen capture&#10;&#10;Description automatically generated with medium confidence">
            <a:extLst>
              <a:ext uri="{FF2B5EF4-FFF2-40B4-BE49-F238E27FC236}">
                <a16:creationId xmlns:a16="http://schemas.microsoft.com/office/drawing/2014/main" id="{05929184-834D-59EB-D8F7-F9A32300E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06" y="3916383"/>
            <a:ext cx="11579290" cy="1797985"/>
          </a:xfrm>
          <a:prstGeom prst="rect">
            <a:avLst/>
          </a:prstGeom>
        </p:spPr>
      </p:pic>
    </p:spTree>
    <p:extLst>
      <p:ext uri="{BB962C8B-B14F-4D97-AF65-F5344CB8AC3E}">
        <p14:creationId xmlns:p14="http://schemas.microsoft.com/office/powerpoint/2010/main" val="452696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8633F5-F3B2-02CB-9D52-1C06E24265E4}"/>
              </a:ext>
            </a:extLst>
          </p:cNvPr>
          <p:cNvSpPr txBox="1"/>
          <p:nvPr/>
        </p:nvSpPr>
        <p:spPr>
          <a:xfrm>
            <a:off x="593855" y="735396"/>
            <a:ext cx="10493245" cy="5827236"/>
          </a:xfrm>
          <a:prstGeom prst="rect">
            <a:avLst/>
          </a:prstGeom>
          <a:noFill/>
        </p:spPr>
        <p:txBody>
          <a:bodyPr wrap="square">
            <a:spAutoFit/>
          </a:bodyPr>
          <a:lstStyle/>
          <a:p>
            <a:pPr marL="0" marR="0">
              <a:lnSpc>
                <a:spcPct val="107000"/>
              </a:lnSpc>
              <a:spcBef>
                <a:spcPts val="200"/>
              </a:spcBef>
              <a:spcAft>
                <a:spcPts val="0"/>
              </a:spcAft>
            </a:pPr>
            <a:r>
              <a:rPr lang="en-US" sz="1600" b="1"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rPr>
              <a:t>Sports Delivery service</a:t>
            </a:r>
          </a:p>
          <a:p>
            <a:pPr marL="0" marR="0">
              <a:lnSpc>
                <a:spcPct val="107000"/>
              </a:lnSpc>
              <a:spcBef>
                <a:spcPts val="200"/>
              </a:spcBef>
              <a:spcAft>
                <a:spcPts val="0"/>
              </a:spcAft>
            </a:pPr>
            <a:endParaRPr lang="en-US" sz="1400" b="1"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200"/>
              </a:spcBef>
              <a:spcAft>
                <a:spcPts val="0"/>
              </a:spcAft>
            </a:pPr>
            <a:r>
              <a:rPr lang="en-US" sz="1400" b="1"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1.Define the scope and functionality of the Delivery Person API microservice:</a:t>
            </a:r>
          </a:p>
          <a:p>
            <a:pPr marL="0" marR="0">
              <a:lnSpc>
                <a:spcPct val="107000"/>
              </a:lnSpc>
              <a:spcBef>
                <a:spcPts val="200"/>
              </a:spcBef>
              <a:spcAft>
                <a:spcPts val="0"/>
              </a:spcAft>
            </a:pPr>
            <a:r>
              <a:rPr lang="en-US" sz="1400"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Identify the delivery-related resources that the microservice will </a:t>
            </a:r>
            <a:r>
              <a:rPr lang="en-US" sz="1400" dirty="0" err="1">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manage.Define</a:t>
            </a:r>
            <a:r>
              <a:rPr lang="en-US" sz="1400"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 the CRUD operations that will be supported by the microservice for each </a:t>
            </a:r>
            <a:r>
              <a:rPr lang="en-US" sz="1400" dirty="0" err="1">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resource.Specify</a:t>
            </a:r>
            <a:r>
              <a:rPr lang="en-US" sz="1400"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 the input and output parameters for each operation.</a:t>
            </a:r>
          </a:p>
          <a:p>
            <a:pPr marL="0" marR="0">
              <a:lnSpc>
                <a:spcPct val="107000"/>
              </a:lnSpc>
              <a:spcBef>
                <a:spcPts val="200"/>
              </a:spcBef>
              <a:spcAft>
                <a:spcPts val="0"/>
              </a:spcAft>
            </a:pPr>
            <a:endParaRPr lang="en-US" sz="1400"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200"/>
              </a:spcBef>
              <a:spcAft>
                <a:spcPts val="0"/>
              </a:spcAft>
            </a:pPr>
            <a:r>
              <a:rPr lang="en-US" sz="1400" b="1"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2.Design the architecture of the Delivery Person API microservice:</a:t>
            </a:r>
          </a:p>
          <a:p>
            <a:pPr marL="0" marR="0">
              <a:lnSpc>
                <a:spcPct val="107000"/>
              </a:lnSpc>
              <a:spcBef>
                <a:spcPts val="200"/>
              </a:spcBef>
              <a:spcAft>
                <a:spcPts val="0"/>
              </a:spcAft>
            </a:pPr>
            <a:r>
              <a:rPr lang="en-US" sz="1400"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Choose a programming language and framework to build the </a:t>
            </a:r>
            <a:r>
              <a:rPr lang="en-US" sz="1400" dirty="0" err="1">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microservice.Define</a:t>
            </a:r>
            <a:r>
              <a:rPr lang="en-US" sz="1400"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 the data models for the delivery-related resources that will be managed by the </a:t>
            </a:r>
            <a:r>
              <a:rPr lang="en-US" sz="1400" dirty="0" err="1">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microservice.Decide</a:t>
            </a:r>
            <a:r>
              <a:rPr lang="en-US" sz="1400"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 on the data storage mechanism for the microservice (e.g., relational database, NoSQL database, in-memory cache).</a:t>
            </a:r>
          </a:p>
          <a:p>
            <a:pPr marL="0" marR="0">
              <a:lnSpc>
                <a:spcPct val="107000"/>
              </a:lnSpc>
              <a:spcBef>
                <a:spcPts val="200"/>
              </a:spcBef>
              <a:spcAft>
                <a:spcPts val="0"/>
              </a:spcAft>
            </a:pPr>
            <a:endParaRPr lang="en-US" sz="1400"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200"/>
              </a:spcBef>
              <a:spcAft>
                <a:spcPts val="0"/>
              </a:spcAft>
            </a:pPr>
            <a:r>
              <a:rPr lang="en-US" sz="1400" b="1"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3.Implement the Delivery Person API microservice:</a:t>
            </a:r>
          </a:p>
          <a:p>
            <a:pPr marL="0" marR="0">
              <a:lnSpc>
                <a:spcPct val="107000"/>
              </a:lnSpc>
              <a:spcBef>
                <a:spcPts val="200"/>
              </a:spcBef>
              <a:spcAft>
                <a:spcPts val="0"/>
              </a:spcAft>
            </a:pPr>
            <a:r>
              <a:rPr lang="en-US" sz="1400"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Write the code for the RESTful endpoints that will handle the requests from </a:t>
            </a:r>
            <a:r>
              <a:rPr lang="en-US" sz="1400" dirty="0" err="1">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clients.Implement</a:t>
            </a:r>
            <a:r>
              <a:rPr lang="en-US" sz="1400"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 the business logic for each endpoint.</a:t>
            </a:r>
          </a:p>
          <a:p>
            <a:pPr marL="0" marR="0">
              <a:lnSpc>
                <a:spcPct val="107000"/>
              </a:lnSpc>
              <a:spcBef>
                <a:spcPts val="200"/>
              </a:spcBef>
              <a:spcAft>
                <a:spcPts val="0"/>
              </a:spcAft>
            </a:pPr>
            <a:r>
              <a:rPr lang="en-US" sz="1400"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Integrate the microservice with any necessary external services (e.g., delivery management systems, authentication and authorization services).</a:t>
            </a:r>
          </a:p>
          <a:p>
            <a:pPr marL="0" marR="0">
              <a:lnSpc>
                <a:spcPct val="107000"/>
              </a:lnSpc>
              <a:spcBef>
                <a:spcPts val="200"/>
              </a:spcBef>
              <a:spcAft>
                <a:spcPts val="0"/>
              </a:spcAft>
            </a:pPr>
            <a:endParaRPr lang="en-US" sz="1400" b="1"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200"/>
              </a:spcBef>
              <a:spcAft>
                <a:spcPts val="0"/>
              </a:spcAft>
            </a:pPr>
            <a:r>
              <a:rPr lang="en-US" sz="1400" b="1"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4.Test and deploy the Delivery Person API microservice:</a:t>
            </a:r>
          </a:p>
          <a:p>
            <a:pPr marL="0" marR="0">
              <a:lnSpc>
                <a:spcPct val="107000"/>
              </a:lnSpc>
              <a:spcBef>
                <a:spcPts val="200"/>
              </a:spcBef>
              <a:spcAft>
                <a:spcPts val="0"/>
              </a:spcAft>
            </a:pPr>
            <a:r>
              <a:rPr lang="en-US" sz="1400"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Write test cases for each endpoint to ensure that the microservice functions as </a:t>
            </a:r>
            <a:r>
              <a:rPr lang="en-US" sz="1400" dirty="0" err="1">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expected.Deploy</a:t>
            </a:r>
            <a:r>
              <a:rPr lang="en-US" sz="1400"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 the microservice to a production </a:t>
            </a:r>
            <a:r>
              <a:rPr lang="en-US" sz="1400" dirty="0" err="1">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environment.Monitor</a:t>
            </a:r>
            <a:r>
              <a:rPr lang="en-US" sz="1400"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 the performance of the microservice and make any necessary improvements.</a:t>
            </a:r>
          </a:p>
          <a:p>
            <a:pPr marL="0" marR="0">
              <a:lnSpc>
                <a:spcPct val="107000"/>
              </a:lnSpc>
              <a:spcBef>
                <a:spcPts val="200"/>
              </a:spcBef>
              <a:spcAft>
                <a:spcPts val="0"/>
              </a:spcAft>
            </a:pPr>
            <a:endParaRPr lang="en-US" sz="1400" b="1"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200"/>
              </a:spcBef>
              <a:spcAft>
                <a:spcPts val="0"/>
              </a:spcAft>
            </a:pPr>
            <a:r>
              <a:rPr lang="en-US" sz="1400" b="1"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5.Document the Delivery Person API microservice:</a:t>
            </a:r>
          </a:p>
          <a:p>
            <a:pPr marL="0" marR="0">
              <a:lnSpc>
                <a:spcPct val="107000"/>
              </a:lnSpc>
              <a:spcBef>
                <a:spcPts val="200"/>
              </a:spcBef>
              <a:spcAft>
                <a:spcPts val="0"/>
              </a:spcAft>
            </a:pPr>
            <a:r>
              <a:rPr lang="en-US" sz="1400"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Create API documentation that describes the endpoints, input/output parameters, and error </a:t>
            </a:r>
            <a:r>
              <a:rPr lang="en-US" sz="1400" dirty="0" err="1">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codes.Provide</a:t>
            </a:r>
            <a:r>
              <a:rPr lang="en-US" sz="1400"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 examples of how to use the </a:t>
            </a:r>
            <a:r>
              <a:rPr lang="en-US" sz="1400" dirty="0" err="1">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API.Publish</a:t>
            </a:r>
            <a:r>
              <a:rPr lang="en-US" sz="1400" dirty="0">
                <a:solidFill>
                  <a:schemeClr val="tx1">
                    <a:lumMod val="85000"/>
                    <a:lumOff val="15000"/>
                  </a:schemeClr>
                </a:solidFill>
                <a:effectLst/>
                <a:latin typeface="Calibri" panose="020F0502020204030204" pitchFamily="34" charset="0"/>
                <a:ea typeface="Times New Roman" panose="02020603050405020304" pitchFamily="18" charset="0"/>
                <a:cs typeface="Times New Roman" panose="02020603050405020304" pitchFamily="18" charset="0"/>
              </a:rPr>
              <a:t> the documentation to a centralized location for developers to access.</a:t>
            </a:r>
          </a:p>
        </p:txBody>
      </p:sp>
      <p:sp>
        <p:nvSpPr>
          <p:cNvPr id="13" name="TextBox 12">
            <a:extLst>
              <a:ext uri="{FF2B5EF4-FFF2-40B4-BE49-F238E27FC236}">
                <a16:creationId xmlns:a16="http://schemas.microsoft.com/office/drawing/2014/main" id="{A5FD50E8-59AC-9B42-5539-FE2E83CD9700}"/>
              </a:ext>
            </a:extLst>
          </p:cNvPr>
          <p:cNvSpPr txBox="1"/>
          <p:nvPr/>
        </p:nvSpPr>
        <p:spPr>
          <a:xfrm>
            <a:off x="3332000" y="139197"/>
            <a:ext cx="4394719" cy="369332"/>
          </a:xfrm>
          <a:prstGeom prst="rect">
            <a:avLst/>
          </a:prstGeom>
          <a:noFill/>
        </p:spPr>
        <p:txBody>
          <a:bodyPr wrap="square">
            <a:spAutoFit/>
          </a:bodyPr>
          <a:lstStyle/>
          <a:p>
            <a:r>
              <a:rPr lang="en-US" dirty="0"/>
              <a:t>Define and elaborate the microservices</a:t>
            </a:r>
          </a:p>
        </p:txBody>
      </p:sp>
    </p:spTree>
    <p:extLst>
      <p:ext uri="{BB962C8B-B14F-4D97-AF65-F5344CB8AC3E}">
        <p14:creationId xmlns:p14="http://schemas.microsoft.com/office/powerpoint/2010/main" val="31956043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13DAEF-0015-D574-ED35-5406189851A6}"/>
              </a:ext>
            </a:extLst>
          </p:cNvPr>
          <p:cNvSpPr txBox="1"/>
          <p:nvPr/>
        </p:nvSpPr>
        <p:spPr>
          <a:xfrm>
            <a:off x="513184" y="179228"/>
            <a:ext cx="6102220" cy="369332"/>
          </a:xfrm>
          <a:prstGeom prst="rect">
            <a:avLst/>
          </a:prstGeom>
          <a:noFill/>
        </p:spPr>
        <p:txBody>
          <a:bodyPr wrap="square">
            <a:spAutoFit/>
          </a:bodyPr>
          <a:lstStyle/>
          <a:p>
            <a:r>
              <a:rPr lang="en-US" dirty="0"/>
              <a:t>Test the upstream URL in browser. </a:t>
            </a:r>
          </a:p>
        </p:txBody>
      </p:sp>
      <p:sp>
        <p:nvSpPr>
          <p:cNvPr id="5" name="TextBox 4">
            <a:extLst>
              <a:ext uri="{FF2B5EF4-FFF2-40B4-BE49-F238E27FC236}">
                <a16:creationId xmlns:a16="http://schemas.microsoft.com/office/drawing/2014/main" id="{97E849FD-605C-B7F9-1B66-B9C812C33694}"/>
              </a:ext>
            </a:extLst>
          </p:cNvPr>
          <p:cNvSpPr txBox="1"/>
          <p:nvPr/>
        </p:nvSpPr>
        <p:spPr>
          <a:xfrm>
            <a:off x="447870" y="3618331"/>
            <a:ext cx="6102220" cy="369332"/>
          </a:xfrm>
          <a:prstGeom prst="rect">
            <a:avLst/>
          </a:prstGeom>
          <a:noFill/>
        </p:spPr>
        <p:txBody>
          <a:bodyPr wrap="square">
            <a:spAutoFit/>
          </a:bodyPr>
          <a:lstStyle/>
          <a:p>
            <a:r>
              <a:rPr lang="en-US" dirty="0"/>
              <a:t>Test the downstream URL in browser. </a:t>
            </a:r>
          </a:p>
        </p:txBody>
      </p:sp>
      <p:pic>
        <p:nvPicPr>
          <p:cNvPr id="4" name="Picture 3">
            <a:extLst>
              <a:ext uri="{FF2B5EF4-FFF2-40B4-BE49-F238E27FC236}">
                <a16:creationId xmlns:a16="http://schemas.microsoft.com/office/drawing/2014/main" id="{1DBE99C2-04D7-651C-BAE5-A8A67C988972}"/>
              </a:ext>
            </a:extLst>
          </p:cNvPr>
          <p:cNvPicPr>
            <a:picLocks noChangeAspect="1"/>
          </p:cNvPicPr>
          <p:nvPr/>
        </p:nvPicPr>
        <p:blipFill rotWithShape="1">
          <a:blip r:embed="rId2">
            <a:extLst>
              <a:ext uri="{28A0092B-C50C-407E-A947-70E740481C1C}">
                <a14:useLocalDpi xmlns:a14="http://schemas.microsoft.com/office/drawing/2010/main" val="0"/>
              </a:ext>
            </a:extLst>
          </a:blip>
          <a:srcRect r="5967"/>
          <a:stretch/>
        </p:blipFill>
        <p:spPr>
          <a:xfrm>
            <a:off x="513184" y="833914"/>
            <a:ext cx="11056774" cy="1761804"/>
          </a:xfrm>
          <a:prstGeom prst="rect">
            <a:avLst/>
          </a:prstGeom>
        </p:spPr>
      </p:pic>
      <p:pic>
        <p:nvPicPr>
          <p:cNvPr id="9" name="Picture 8">
            <a:extLst>
              <a:ext uri="{FF2B5EF4-FFF2-40B4-BE49-F238E27FC236}">
                <a16:creationId xmlns:a16="http://schemas.microsoft.com/office/drawing/2014/main" id="{E9406A2D-AAAF-1803-4581-373F88C64246}"/>
              </a:ext>
            </a:extLst>
          </p:cNvPr>
          <p:cNvPicPr>
            <a:picLocks noChangeAspect="1"/>
          </p:cNvPicPr>
          <p:nvPr/>
        </p:nvPicPr>
        <p:blipFill rotWithShape="1">
          <a:blip r:embed="rId3">
            <a:extLst>
              <a:ext uri="{28A0092B-C50C-407E-A947-70E740481C1C}">
                <a14:useLocalDpi xmlns:a14="http://schemas.microsoft.com/office/drawing/2010/main" val="0"/>
              </a:ext>
            </a:extLst>
          </a:blip>
          <a:srcRect r="7704"/>
          <a:stretch/>
        </p:blipFill>
        <p:spPr>
          <a:xfrm>
            <a:off x="447870" y="4124133"/>
            <a:ext cx="11056774" cy="1899953"/>
          </a:xfrm>
          <a:prstGeom prst="rect">
            <a:avLst/>
          </a:prstGeom>
        </p:spPr>
      </p:pic>
    </p:spTree>
    <p:extLst>
      <p:ext uri="{BB962C8B-B14F-4D97-AF65-F5344CB8AC3E}">
        <p14:creationId xmlns:p14="http://schemas.microsoft.com/office/powerpoint/2010/main" val="29092516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8F74-B63C-F559-E004-314FDA06A36D}"/>
              </a:ext>
            </a:extLst>
          </p:cNvPr>
          <p:cNvSpPr>
            <a:spLocks noGrp="1"/>
          </p:cNvSpPr>
          <p:nvPr>
            <p:ph type="ctrTitle"/>
          </p:nvPr>
        </p:nvSpPr>
        <p:spPr>
          <a:xfrm>
            <a:off x="4320072" y="139959"/>
            <a:ext cx="2509309" cy="785122"/>
          </a:xfrm>
        </p:spPr>
        <p:txBody>
          <a:bodyPr/>
          <a:lstStyle/>
          <a:p>
            <a:r>
              <a:rPr lang="en-US" sz="2400" b="1" dirty="0">
                <a:solidFill>
                  <a:schemeClr val="accent5"/>
                </a:solidFill>
              </a:rPr>
              <a:t>REFERENCES</a:t>
            </a:r>
          </a:p>
        </p:txBody>
      </p:sp>
      <p:sp>
        <p:nvSpPr>
          <p:cNvPr id="5" name="TextBox 4">
            <a:extLst>
              <a:ext uri="{FF2B5EF4-FFF2-40B4-BE49-F238E27FC236}">
                <a16:creationId xmlns:a16="http://schemas.microsoft.com/office/drawing/2014/main" id="{C4DFDAB2-C8A9-F153-B950-0747EBB3B331}"/>
              </a:ext>
            </a:extLst>
          </p:cNvPr>
          <p:cNvSpPr txBox="1"/>
          <p:nvPr/>
        </p:nvSpPr>
        <p:spPr>
          <a:xfrm>
            <a:off x="466531" y="2141004"/>
            <a:ext cx="11355355" cy="2308324"/>
          </a:xfrm>
          <a:prstGeom prst="rect">
            <a:avLst/>
          </a:prstGeom>
          <a:noFill/>
        </p:spPr>
        <p:txBody>
          <a:bodyPr wrap="square">
            <a:spAutoFit/>
          </a:bodyPr>
          <a:lstStyle/>
          <a:p>
            <a:r>
              <a:rPr lang="en-US" dirty="0"/>
              <a:t>ASP.NET Core Web API CRUD With Entity Framework - Full Course = </a:t>
            </a:r>
            <a:r>
              <a:rPr lang="en-US" dirty="0">
                <a:solidFill>
                  <a:srgbClr val="002060"/>
                </a:solidFill>
                <a:hlinkClick r:id="rId2">
                  <a:extLst>
                    <a:ext uri="{A12FA001-AC4F-418D-AE19-62706E023703}">
                      <ahyp:hlinkClr xmlns:ahyp="http://schemas.microsoft.com/office/drawing/2018/hyperlinkcolor" val="tx"/>
                    </a:ext>
                  </a:extLst>
                </a:hlinkClick>
              </a:rPr>
              <a:t>https://youtu.be/3NWT9k-6xGg</a:t>
            </a:r>
            <a:endParaRPr lang="en-US" dirty="0">
              <a:solidFill>
                <a:srgbClr val="002060"/>
              </a:solidFill>
            </a:endParaRPr>
          </a:p>
          <a:p>
            <a:endParaRPr lang="en-US" dirty="0"/>
          </a:p>
          <a:p>
            <a:r>
              <a:rPr lang="en-US" dirty="0"/>
              <a:t>ASP.NET Core Web API + Entity Framework Core : Database First - EP01= </a:t>
            </a:r>
            <a:r>
              <a:rPr lang="en-US" dirty="0">
                <a:solidFill>
                  <a:srgbClr val="002060"/>
                </a:solidFill>
                <a:hlinkClick r:id="rId3">
                  <a:extLst>
                    <a:ext uri="{A12FA001-AC4F-418D-AE19-62706E023703}">
                      <ahyp:hlinkClr xmlns:ahyp="http://schemas.microsoft.com/office/drawing/2018/hyperlinkcolor" val="tx"/>
                    </a:ext>
                  </a:extLst>
                </a:hlinkClick>
              </a:rPr>
              <a:t>https://youtu.be/CLVJVA9cTuU</a:t>
            </a:r>
            <a:endParaRPr lang="en-US" dirty="0">
              <a:solidFill>
                <a:srgbClr val="002060"/>
              </a:solidFill>
            </a:endParaRPr>
          </a:p>
          <a:p>
            <a:endParaRPr lang="en-US" dirty="0"/>
          </a:p>
          <a:p>
            <a:r>
              <a:rPr lang="en-US" dirty="0"/>
              <a:t>ASP.NET Core Web API + Entity Framework Core : REST API Methods - EP03 = </a:t>
            </a:r>
            <a:r>
              <a:rPr lang="en-US" dirty="0">
                <a:solidFill>
                  <a:srgbClr val="002060"/>
                </a:solidFill>
                <a:hlinkClick r:id="rId4">
                  <a:extLst>
                    <a:ext uri="{A12FA001-AC4F-418D-AE19-62706E023703}">
                      <ahyp:hlinkClr xmlns:ahyp="http://schemas.microsoft.com/office/drawing/2018/hyperlinkcolor" val="tx"/>
                    </a:ext>
                  </a:extLst>
                </a:hlinkClick>
              </a:rPr>
              <a:t>https://youtu.be/uPJ2-6YPRjM</a:t>
            </a:r>
            <a:endParaRPr lang="en-US" dirty="0">
              <a:solidFill>
                <a:srgbClr val="002060"/>
              </a:solidFill>
            </a:endParaRPr>
          </a:p>
          <a:p>
            <a:endParaRPr lang="en-US" dirty="0"/>
          </a:p>
          <a:p>
            <a:r>
              <a:rPr lang="en-US" dirty="0"/>
              <a:t>ASP.NET CORE Crud operation using Entity framework using swagger= </a:t>
            </a:r>
            <a:r>
              <a:rPr lang="en-US" dirty="0">
                <a:solidFill>
                  <a:srgbClr val="002060"/>
                </a:solidFill>
                <a:hlinkClick r:id="rId5">
                  <a:extLst>
                    <a:ext uri="{A12FA001-AC4F-418D-AE19-62706E023703}">
                      <ahyp:hlinkClr xmlns:ahyp="http://schemas.microsoft.com/office/drawing/2018/hyperlinkcolor" val="tx"/>
                    </a:ext>
                  </a:extLst>
                </a:hlinkClick>
              </a:rPr>
              <a:t>https://youtu.be/RsaUVrg9aNo</a:t>
            </a:r>
            <a:endParaRPr lang="en-US" dirty="0">
              <a:solidFill>
                <a:srgbClr val="002060"/>
              </a:solidFill>
            </a:endParaRPr>
          </a:p>
          <a:p>
            <a:endParaRPr lang="en-US" dirty="0"/>
          </a:p>
        </p:txBody>
      </p:sp>
    </p:spTree>
    <p:extLst>
      <p:ext uri="{BB962C8B-B14F-4D97-AF65-F5344CB8AC3E}">
        <p14:creationId xmlns:p14="http://schemas.microsoft.com/office/powerpoint/2010/main" val="4264090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FF9A90-DC68-6A0A-8C84-01802131FD56}"/>
              </a:ext>
            </a:extLst>
          </p:cNvPr>
          <p:cNvSpPr txBox="1"/>
          <p:nvPr/>
        </p:nvSpPr>
        <p:spPr>
          <a:xfrm>
            <a:off x="752281" y="500886"/>
            <a:ext cx="10010970" cy="5443798"/>
          </a:xfrm>
          <a:prstGeom prst="rect">
            <a:avLst/>
          </a:prstGeom>
          <a:noFill/>
        </p:spPr>
        <p:txBody>
          <a:bodyPr wrap="square">
            <a:spAutoFit/>
          </a:bodyPr>
          <a:lstStyle/>
          <a:p>
            <a:pPr marL="0" marR="0">
              <a:lnSpc>
                <a:spcPct val="107000"/>
              </a:lnSpc>
              <a:spcBef>
                <a:spcPts val="200"/>
              </a:spcBef>
              <a:spcAft>
                <a:spcPts val="0"/>
              </a:spcAft>
            </a:pPr>
            <a:r>
              <a:rPr lang="en-US" sz="1600" b="1" dirty="0">
                <a:solidFill>
                  <a:srgbClr val="2F5496"/>
                </a:solidFill>
                <a:effectLst/>
                <a:latin typeface="Calibri" panose="020F0502020204030204" pitchFamily="34" charset="0"/>
                <a:ea typeface="Calibri" panose="020F0502020204030204" pitchFamily="34" charset="0"/>
                <a:cs typeface="Calibri" panose="020F0502020204030204" pitchFamily="34" charset="0"/>
              </a:rPr>
              <a:t>Sports Supplier service</a:t>
            </a:r>
          </a:p>
          <a:p>
            <a:pPr marL="0" marR="0">
              <a:lnSpc>
                <a:spcPct val="107000"/>
              </a:lnSpc>
              <a:spcBef>
                <a:spcPts val="200"/>
              </a:spcBef>
              <a:spcAft>
                <a:spcPts val="0"/>
              </a:spcAft>
            </a:pPr>
            <a:endParaRPr lang="en-US" sz="1400" b="1" dirty="0">
              <a:solidFill>
                <a:srgbClr val="2F5496"/>
              </a:solidFill>
              <a:effectLst/>
              <a:latin typeface="Calibri" panose="020F0502020204030204" pitchFamily="34" charset="0"/>
              <a:ea typeface="Calibri" panose="020F0502020204030204" pitchFamily="34" charset="0"/>
              <a:cs typeface="Calibri" panose="020F0502020204030204" pitchFamily="34" charset="0"/>
            </a:endParaRPr>
          </a:p>
          <a:p>
            <a:pPr marR="0">
              <a:lnSpc>
                <a:spcPct val="107000"/>
              </a:lnSpc>
              <a:spcBef>
                <a:spcPts val="0"/>
              </a:spcBef>
              <a:spcAft>
                <a:spcPts val="800"/>
              </a:spcAft>
            </a:pPr>
            <a:r>
              <a:rPr lang="en-US" sz="1400" b="1" dirty="0">
                <a:effectLst/>
                <a:latin typeface="Calibri" panose="020F0502020204030204" pitchFamily="34" charset="0"/>
                <a:ea typeface="Calibri" panose="020F0502020204030204" pitchFamily="34" charset="0"/>
                <a:cs typeface="Calibri" panose="020F0502020204030204" pitchFamily="34" charset="0"/>
              </a:rPr>
              <a:t>1.Define the scope and functionality of the Supplier API microservice:</a:t>
            </a:r>
          </a:p>
          <a:p>
            <a:pPr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Calibri" panose="020F0502020204030204" pitchFamily="34" charset="0"/>
              </a:rPr>
              <a:t>Identify the supplier-related resources that the microservice will </a:t>
            </a:r>
            <a:r>
              <a:rPr lang="en-US" sz="1400" dirty="0" err="1">
                <a:effectLst/>
                <a:latin typeface="Calibri" panose="020F0502020204030204" pitchFamily="34" charset="0"/>
                <a:ea typeface="Calibri" panose="020F0502020204030204" pitchFamily="34" charset="0"/>
                <a:cs typeface="Calibri" panose="020F0502020204030204" pitchFamily="34" charset="0"/>
              </a:rPr>
              <a:t>manage.Define</a:t>
            </a:r>
            <a:r>
              <a:rPr lang="en-US" sz="1400" dirty="0">
                <a:effectLst/>
                <a:latin typeface="Calibri" panose="020F0502020204030204" pitchFamily="34" charset="0"/>
                <a:ea typeface="Calibri" panose="020F0502020204030204" pitchFamily="34" charset="0"/>
                <a:cs typeface="Calibri" panose="020F0502020204030204" pitchFamily="34" charset="0"/>
              </a:rPr>
              <a:t> the CRUD operations that will be supported by the microservice for each </a:t>
            </a:r>
            <a:r>
              <a:rPr lang="en-US" sz="1400" dirty="0" err="1">
                <a:effectLst/>
                <a:latin typeface="Calibri" panose="020F0502020204030204" pitchFamily="34" charset="0"/>
                <a:ea typeface="Calibri" panose="020F0502020204030204" pitchFamily="34" charset="0"/>
                <a:cs typeface="Calibri" panose="020F0502020204030204" pitchFamily="34" charset="0"/>
              </a:rPr>
              <a:t>resource.Specify</a:t>
            </a:r>
            <a:r>
              <a:rPr lang="en-US" sz="1400" dirty="0">
                <a:effectLst/>
                <a:latin typeface="Calibri" panose="020F0502020204030204" pitchFamily="34" charset="0"/>
                <a:ea typeface="Calibri" panose="020F0502020204030204" pitchFamily="34" charset="0"/>
                <a:cs typeface="Calibri" panose="020F0502020204030204" pitchFamily="34" charset="0"/>
              </a:rPr>
              <a:t> the input and output parameters for each operation.</a:t>
            </a:r>
          </a:p>
          <a:p>
            <a:pPr marR="0">
              <a:lnSpc>
                <a:spcPct val="107000"/>
              </a:lnSpc>
              <a:spcBef>
                <a:spcPts val="0"/>
              </a:spcBef>
              <a:spcAft>
                <a:spcPts val="800"/>
              </a:spcAft>
            </a:pPr>
            <a:r>
              <a:rPr lang="en-US" sz="1400" b="1" dirty="0">
                <a:effectLst/>
                <a:latin typeface="Calibri" panose="020F0502020204030204" pitchFamily="34" charset="0"/>
                <a:ea typeface="Calibri" panose="020F0502020204030204" pitchFamily="34" charset="0"/>
                <a:cs typeface="Calibri" panose="020F0502020204030204" pitchFamily="34" charset="0"/>
              </a:rPr>
              <a:t>2.Design the architecture of the Supplier API microservice:</a:t>
            </a:r>
          </a:p>
          <a:p>
            <a:pPr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Calibri" panose="020F0502020204030204" pitchFamily="34" charset="0"/>
              </a:rPr>
              <a:t>Choose a programming language and framework to build the </a:t>
            </a:r>
            <a:r>
              <a:rPr lang="en-US" sz="1400" dirty="0" err="1">
                <a:effectLst/>
                <a:latin typeface="Calibri" panose="020F0502020204030204" pitchFamily="34" charset="0"/>
                <a:ea typeface="Calibri" panose="020F0502020204030204" pitchFamily="34" charset="0"/>
                <a:cs typeface="Calibri" panose="020F0502020204030204" pitchFamily="34" charset="0"/>
              </a:rPr>
              <a:t>microservice.Define</a:t>
            </a:r>
            <a:r>
              <a:rPr lang="en-US" sz="1400" dirty="0">
                <a:effectLst/>
                <a:latin typeface="Calibri" panose="020F0502020204030204" pitchFamily="34" charset="0"/>
                <a:ea typeface="Calibri" panose="020F0502020204030204" pitchFamily="34" charset="0"/>
                <a:cs typeface="Calibri" panose="020F0502020204030204" pitchFamily="34" charset="0"/>
              </a:rPr>
              <a:t> the data models for the supplier-related resources that will be managed by the </a:t>
            </a:r>
            <a:r>
              <a:rPr lang="en-US" sz="1400" dirty="0" err="1">
                <a:effectLst/>
                <a:latin typeface="Calibri" panose="020F0502020204030204" pitchFamily="34" charset="0"/>
                <a:ea typeface="Calibri" panose="020F0502020204030204" pitchFamily="34" charset="0"/>
                <a:cs typeface="Calibri" panose="020F0502020204030204" pitchFamily="34" charset="0"/>
              </a:rPr>
              <a:t>microservice.Decide</a:t>
            </a:r>
            <a:r>
              <a:rPr lang="en-US" sz="1400" dirty="0">
                <a:effectLst/>
                <a:latin typeface="Calibri" panose="020F0502020204030204" pitchFamily="34" charset="0"/>
                <a:ea typeface="Calibri" panose="020F0502020204030204" pitchFamily="34" charset="0"/>
                <a:cs typeface="Calibri" panose="020F0502020204030204" pitchFamily="34" charset="0"/>
              </a:rPr>
              <a:t> on the data storage mechanism for the microservice (e.g., relational database, NoSQL database, in-memory cache).</a:t>
            </a:r>
          </a:p>
          <a:p>
            <a:pPr marR="0">
              <a:lnSpc>
                <a:spcPct val="107000"/>
              </a:lnSpc>
              <a:spcBef>
                <a:spcPts val="0"/>
              </a:spcBef>
              <a:spcAft>
                <a:spcPts val="800"/>
              </a:spcAft>
            </a:pPr>
            <a:r>
              <a:rPr lang="en-US" sz="1400" b="1" dirty="0">
                <a:effectLst/>
                <a:latin typeface="Calibri" panose="020F0502020204030204" pitchFamily="34" charset="0"/>
                <a:ea typeface="Calibri" panose="020F0502020204030204" pitchFamily="34" charset="0"/>
                <a:cs typeface="Calibri" panose="020F0502020204030204" pitchFamily="34" charset="0"/>
              </a:rPr>
              <a:t>3.Implement the Supplier API microservice:</a:t>
            </a:r>
          </a:p>
          <a:p>
            <a:pPr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Calibri" panose="020F0502020204030204" pitchFamily="34" charset="0"/>
              </a:rPr>
              <a:t>Write the code for the RESTful endpoints that will handle the requests from </a:t>
            </a:r>
            <a:r>
              <a:rPr lang="en-US" sz="1400" dirty="0" err="1">
                <a:effectLst/>
                <a:latin typeface="Calibri" panose="020F0502020204030204" pitchFamily="34" charset="0"/>
                <a:ea typeface="Calibri" panose="020F0502020204030204" pitchFamily="34" charset="0"/>
                <a:cs typeface="Calibri" panose="020F0502020204030204" pitchFamily="34" charset="0"/>
              </a:rPr>
              <a:t>clients.Implement</a:t>
            </a:r>
            <a:r>
              <a:rPr lang="en-US" sz="1400" dirty="0">
                <a:effectLst/>
                <a:latin typeface="Calibri" panose="020F0502020204030204" pitchFamily="34" charset="0"/>
                <a:ea typeface="Calibri" panose="020F0502020204030204" pitchFamily="34" charset="0"/>
                <a:cs typeface="Calibri" panose="020F0502020204030204" pitchFamily="34" charset="0"/>
              </a:rPr>
              <a:t> the business logic for each </a:t>
            </a:r>
            <a:r>
              <a:rPr lang="en-US" sz="1400" dirty="0" err="1">
                <a:effectLst/>
                <a:latin typeface="Calibri" panose="020F0502020204030204" pitchFamily="34" charset="0"/>
                <a:ea typeface="Calibri" panose="020F0502020204030204" pitchFamily="34" charset="0"/>
                <a:cs typeface="Calibri" panose="020F0502020204030204" pitchFamily="34" charset="0"/>
              </a:rPr>
              <a:t>endpoint.Integrate</a:t>
            </a:r>
            <a:r>
              <a:rPr lang="en-US" sz="1400" dirty="0">
                <a:effectLst/>
                <a:latin typeface="Calibri" panose="020F0502020204030204" pitchFamily="34" charset="0"/>
                <a:ea typeface="Calibri" panose="020F0502020204030204" pitchFamily="34" charset="0"/>
                <a:cs typeface="Calibri" panose="020F0502020204030204" pitchFamily="34" charset="0"/>
              </a:rPr>
              <a:t> the microservice with any necessary external services (e.g., supplier databases, authentication and authorization services).</a:t>
            </a:r>
          </a:p>
          <a:p>
            <a:pPr marR="0">
              <a:lnSpc>
                <a:spcPct val="107000"/>
              </a:lnSpc>
              <a:spcBef>
                <a:spcPts val="0"/>
              </a:spcBef>
              <a:spcAft>
                <a:spcPts val="800"/>
              </a:spcAft>
            </a:pPr>
            <a:r>
              <a:rPr lang="en-US" sz="1400" b="1" dirty="0">
                <a:effectLst/>
                <a:latin typeface="Calibri" panose="020F0502020204030204" pitchFamily="34" charset="0"/>
                <a:ea typeface="Calibri" panose="020F0502020204030204" pitchFamily="34" charset="0"/>
                <a:cs typeface="Calibri" panose="020F0502020204030204" pitchFamily="34" charset="0"/>
              </a:rPr>
              <a:t>4.Test and deploy the Supplier API microservice:</a:t>
            </a:r>
          </a:p>
          <a:p>
            <a:pPr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Calibri" panose="020F0502020204030204" pitchFamily="34" charset="0"/>
              </a:rPr>
              <a:t>Write test cases for each endpoint to ensure that the microservice functions as </a:t>
            </a:r>
            <a:r>
              <a:rPr lang="en-US" sz="1400" dirty="0" err="1">
                <a:effectLst/>
                <a:latin typeface="Calibri" panose="020F0502020204030204" pitchFamily="34" charset="0"/>
                <a:ea typeface="Calibri" panose="020F0502020204030204" pitchFamily="34" charset="0"/>
                <a:cs typeface="Calibri" panose="020F0502020204030204" pitchFamily="34" charset="0"/>
              </a:rPr>
              <a:t>expected.Deploy</a:t>
            </a:r>
            <a:r>
              <a:rPr lang="en-US" sz="1400" dirty="0">
                <a:effectLst/>
                <a:latin typeface="Calibri" panose="020F0502020204030204" pitchFamily="34" charset="0"/>
                <a:ea typeface="Calibri" panose="020F0502020204030204" pitchFamily="34" charset="0"/>
                <a:cs typeface="Calibri" panose="020F0502020204030204" pitchFamily="34" charset="0"/>
              </a:rPr>
              <a:t> the microservice to a production </a:t>
            </a:r>
            <a:r>
              <a:rPr lang="en-US" sz="1400" dirty="0" err="1">
                <a:effectLst/>
                <a:latin typeface="Calibri" panose="020F0502020204030204" pitchFamily="34" charset="0"/>
                <a:ea typeface="Calibri" panose="020F0502020204030204" pitchFamily="34" charset="0"/>
                <a:cs typeface="Calibri" panose="020F0502020204030204" pitchFamily="34" charset="0"/>
              </a:rPr>
              <a:t>environment.Monitor</a:t>
            </a:r>
            <a:r>
              <a:rPr lang="en-US" sz="1400" dirty="0">
                <a:effectLst/>
                <a:latin typeface="Calibri" panose="020F0502020204030204" pitchFamily="34" charset="0"/>
                <a:ea typeface="Calibri" panose="020F0502020204030204" pitchFamily="34" charset="0"/>
                <a:cs typeface="Calibri" panose="020F0502020204030204" pitchFamily="34" charset="0"/>
              </a:rPr>
              <a:t> the performance of the microservice and make any necessary improvements.</a:t>
            </a:r>
          </a:p>
          <a:p>
            <a:pPr marR="0">
              <a:lnSpc>
                <a:spcPct val="107000"/>
              </a:lnSpc>
              <a:spcBef>
                <a:spcPts val="0"/>
              </a:spcBef>
              <a:spcAft>
                <a:spcPts val="800"/>
              </a:spcAft>
            </a:pPr>
            <a:r>
              <a:rPr lang="en-US" sz="1400" b="1" dirty="0">
                <a:effectLst/>
                <a:latin typeface="Calibri" panose="020F0502020204030204" pitchFamily="34" charset="0"/>
                <a:ea typeface="Calibri" panose="020F0502020204030204" pitchFamily="34" charset="0"/>
                <a:cs typeface="Calibri" panose="020F0502020204030204" pitchFamily="34" charset="0"/>
              </a:rPr>
              <a:t>5.Document the Supplier API microservice:</a:t>
            </a:r>
          </a:p>
          <a:p>
            <a:pPr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Calibri" panose="020F0502020204030204" pitchFamily="34" charset="0"/>
              </a:rPr>
              <a:t>Create API documentation that describes the endpoints, input/output parameters, and error </a:t>
            </a:r>
            <a:r>
              <a:rPr lang="en-US" sz="1400" dirty="0" err="1">
                <a:effectLst/>
                <a:latin typeface="Calibri" panose="020F0502020204030204" pitchFamily="34" charset="0"/>
                <a:ea typeface="Calibri" panose="020F0502020204030204" pitchFamily="34" charset="0"/>
                <a:cs typeface="Calibri" panose="020F0502020204030204" pitchFamily="34" charset="0"/>
              </a:rPr>
              <a:t>codes.Provide</a:t>
            </a:r>
            <a:r>
              <a:rPr lang="en-US" sz="1400" dirty="0">
                <a:effectLst/>
                <a:latin typeface="Calibri" panose="020F0502020204030204" pitchFamily="34" charset="0"/>
                <a:ea typeface="Calibri" panose="020F0502020204030204" pitchFamily="34" charset="0"/>
                <a:cs typeface="Calibri" panose="020F0502020204030204" pitchFamily="34" charset="0"/>
              </a:rPr>
              <a:t> examples of how to use the </a:t>
            </a:r>
            <a:r>
              <a:rPr lang="en-US" sz="1400" dirty="0" err="1">
                <a:effectLst/>
                <a:latin typeface="Calibri" panose="020F0502020204030204" pitchFamily="34" charset="0"/>
                <a:ea typeface="Calibri" panose="020F0502020204030204" pitchFamily="34" charset="0"/>
                <a:cs typeface="Calibri" panose="020F0502020204030204" pitchFamily="34" charset="0"/>
              </a:rPr>
              <a:t>API.Publish</a:t>
            </a:r>
            <a:r>
              <a:rPr lang="en-US" sz="1400" dirty="0">
                <a:effectLst/>
                <a:latin typeface="Calibri" panose="020F0502020204030204" pitchFamily="34" charset="0"/>
                <a:ea typeface="Calibri" panose="020F0502020204030204" pitchFamily="34" charset="0"/>
                <a:cs typeface="Calibri" panose="020F0502020204030204" pitchFamily="34" charset="0"/>
              </a:rPr>
              <a:t> the documentation to a centralized location for developers to access.</a:t>
            </a:r>
          </a:p>
        </p:txBody>
      </p:sp>
    </p:spTree>
    <p:extLst>
      <p:ext uri="{BB962C8B-B14F-4D97-AF65-F5344CB8AC3E}">
        <p14:creationId xmlns:p14="http://schemas.microsoft.com/office/powerpoint/2010/main" val="1308722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FDA78D-DD68-CC7F-02E6-B0D72DBD96F6}"/>
              </a:ext>
            </a:extLst>
          </p:cNvPr>
          <p:cNvSpPr txBox="1"/>
          <p:nvPr/>
        </p:nvSpPr>
        <p:spPr>
          <a:xfrm>
            <a:off x="1100817" y="242743"/>
            <a:ext cx="10214883" cy="6372514"/>
          </a:xfrm>
          <a:prstGeom prst="rect">
            <a:avLst/>
          </a:prstGeom>
          <a:noFill/>
        </p:spPr>
        <p:txBody>
          <a:bodyPr wrap="square">
            <a:spAutoFit/>
          </a:bodyPr>
          <a:lstStyle/>
          <a:p>
            <a:pPr marL="0" marR="0">
              <a:lnSpc>
                <a:spcPct val="107000"/>
              </a:lnSpc>
              <a:spcBef>
                <a:spcPts val="200"/>
              </a:spcBef>
              <a:spcAft>
                <a:spcPts val="0"/>
              </a:spcAft>
            </a:pPr>
            <a:r>
              <a:rPr lang="en-US" sz="1600" b="1"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rPr>
              <a:t>Sports Manager service</a:t>
            </a:r>
          </a:p>
          <a:p>
            <a:pPr marL="0" marR="0">
              <a:lnSpc>
                <a:spcPct val="107000"/>
              </a:lnSpc>
              <a:spcBef>
                <a:spcPts val="200"/>
              </a:spcBef>
              <a:spcAft>
                <a:spcPts val="0"/>
              </a:spcAft>
            </a:pPr>
            <a:endParaRPr lang="en-US" sz="1600" b="1"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200"/>
              </a:spcBef>
              <a:spcAft>
                <a:spcPts val="0"/>
              </a:spcAft>
            </a:pPr>
            <a:r>
              <a:rPr lang="en-US" sz="1400" b="1"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1.Define the scope and functionality of the Manager API microservice:</a:t>
            </a:r>
          </a:p>
          <a:p>
            <a:pPr marL="0" marR="0">
              <a:lnSpc>
                <a:spcPct val="107000"/>
              </a:lnSpc>
              <a:spcBef>
                <a:spcPts val="200"/>
              </a:spcBef>
              <a:spcAft>
                <a:spcPts val="0"/>
              </a:spcAft>
            </a:pP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Identify the resources that the microservice will </a:t>
            </a:r>
            <a:r>
              <a:rPr lang="en-US" sz="1400" dirty="0" err="1">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manage.Define</a:t>
            </a: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 the CRUD operations that will be supported by the microservice for each resource.</a:t>
            </a:r>
          </a:p>
          <a:p>
            <a:pPr marL="0" marR="0">
              <a:lnSpc>
                <a:spcPct val="107000"/>
              </a:lnSpc>
              <a:spcBef>
                <a:spcPts val="200"/>
              </a:spcBef>
              <a:spcAft>
                <a:spcPts val="0"/>
              </a:spcAft>
            </a:pP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Specify the input and output parameters for each operation.</a:t>
            </a:r>
          </a:p>
          <a:p>
            <a:pPr marL="0" marR="0">
              <a:lnSpc>
                <a:spcPct val="107000"/>
              </a:lnSpc>
              <a:spcBef>
                <a:spcPts val="200"/>
              </a:spcBef>
              <a:spcAft>
                <a:spcPts val="0"/>
              </a:spcAft>
            </a:pPr>
            <a:endPar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endParaRPr>
          </a:p>
          <a:p>
            <a:pPr marL="0" marR="0">
              <a:lnSpc>
                <a:spcPct val="107000"/>
              </a:lnSpc>
              <a:spcBef>
                <a:spcPts val="200"/>
              </a:spcBef>
              <a:spcAft>
                <a:spcPts val="0"/>
              </a:spcAft>
            </a:pPr>
            <a:r>
              <a:rPr lang="en-US" sz="1400" b="1"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2.Design the architecture of the Manager API microservice:</a:t>
            </a:r>
          </a:p>
          <a:p>
            <a:pPr marL="0" marR="0">
              <a:lnSpc>
                <a:spcPct val="107000"/>
              </a:lnSpc>
              <a:spcBef>
                <a:spcPts val="200"/>
              </a:spcBef>
              <a:spcAft>
                <a:spcPts val="0"/>
              </a:spcAft>
            </a:pP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Choose a programming language and framework to build the </a:t>
            </a:r>
            <a:r>
              <a:rPr lang="en-US" sz="1400" dirty="0" err="1">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microservice.Define</a:t>
            </a: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 the data models for the resources that will be managed by the </a:t>
            </a:r>
            <a:r>
              <a:rPr lang="en-US" sz="1400" dirty="0" err="1">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microservice.Decide</a:t>
            </a: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 on the data storage mechanism for the microservice (e.g., relational database, NoSQL database, in-memory cache).</a:t>
            </a:r>
          </a:p>
          <a:p>
            <a:pPr marL="0" marR="0">
              <a:lnSpc>
                <a:spcPct val="107000"/>
              </a:lnSpc>
              <a:spcBef>
                <a:spcPts val="200"/>
              </a:spcBef>
              <a:spcAft>
                <a:spcPts val="0"/>
              </a:spcAft>
            </a:pPr>
            <a:endPar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endParaRPr>
          </a:p>
          <a:p>
            <a:pPr marL="0" marR="0">
              <a:lnSpc>
                <a:spcPct val="107000"/>
              </a:lnSpc>
              <a:spcBef>
                <a:spcPts val="200"/>
              </a:spcBef>
              <a:spcAft>
                <a:spcPts val="0"/>
              </a:spcAft>
            </a:pPr>
            <a:r>
              <a:rPr lang="en-US" sz="1400" b="1"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3.Implement the Manager API microservice:</a:t>
            </a:r>
          </a:p>
          <a:p>
            <a:pPr marL="0" marR="0">
              <a:lnSpc>
                <a:spcPct val="107000"/>
              </a:lnSpc>
              <a:spcBef>
                <a:spcPts val="200"/>
              </a:spcBef>
              <a:spcAft>
                <a:spcPts val="0"/>
              </a:spcAft>
            </a:pP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Write the code for the RESTful endpoints that will handle the requests from </a:t>
            </a:r>
            <a:r>
              <a:rPr lang="en-US" sz="1400" dirty="0" err="1">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clients.Implement</a:t>
            </a: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 the business logic for each </a:t>
            </a:r>
            <a:r>
              <a:rPr lang="en-US" sz="1400" dirty="0" err="1">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endpoint.Integrate</a:t>
            </a: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 the microservice with any necessary external services.</a:t>
            </a:r>
          </a:p>
          <a:p>
            <a:pPr marL="0" marR="0">
              <a:lnSpc>
                <a:spcPct val="107000"/>
              </a:lnSpc>
              <a:spcBef>
                <a:spcPts val="200"/>
              </a:spcBef>
              <a:spcAft>
                <a:spcPts val="0"/>
              </a:spcAft>
            </a:pPr>
            <a:endPar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endParaRPr>
          </a:p>
          <a:p>
            <a:pPr marL="0" marR="0">
              <a:lnSpc>
                <a:spcPct val="107000"/>
              </a:lnSpc>
              <a:spcBef>
                <a:spcPts val="200"/>
              </a:spcBef>
              <a:spcAft>
                <a:spcPts val="0"/>
              </a:spcAft>
            </a:pPr>
            <a:r>
              <a:rPr lang="en-US" sz="1400" b="1"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4.Test and deploy the Manager API microservice:</a:t>
            </a:r>
          </a:p>
          <a:p>
            <a:pPr marL="0" marR="0">
              <a:lnSpc>
                <a:spcPct val="107000"/>
              </a:lnSpc>
              <a:spcBef>
                <a:spcPts val="200"/>
              </a:spcBef>
              <a:spcAft>
                <a:spcPts val="0"/>
              </a:spcAft>
            </a:pP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Write test cases for each endpoint to ensure that the microservice functions as </a:t>
            </a:r>
            <a:r>
              <a:rPr lang="en-US" sz="1400" dirty="0" err="1">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expected.Deploy</a:t>
            </a: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 the microservice to a production environment.</a:t>
            </a:r>
          </a:p>
          <a:p>
            <a:pPr marL="0" marR="0">
              <a:lnSpc>
                <a:spcPct val="107000"/>
              </a:lnSpc>
              <a:spcBef>
                <a:spcPts val="200"/>
              </a:spcBef>
              <a:spcAft>
                <a:spcPts val="0"/>
              </a:spcAft>
            </a:pP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Monitor the performance of the microservice and make any necessary improvements.</a:t>
            </a:r>
          </a:p>
          <a:p>
            <a:pPr marL="0" marR="0">
              <a:lnSpc>
                <a:spcPct val="107000"/>
              </a:lnSpc>
              <a:spcBef>
                <a:spcPts val="200"/>
              </a:spcBef>
              <a:spcAft>
                <a:spcPts val="0"/>
              </a:spcAft>
            </a:pPr>
            <a:endPar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endParaRPr>
          </a:p>
          <a:p>
            <a:pPr marL="0" marR="0">
              <a:lnSpc>
                <a:spcPct val="107000"/>
              </a:lnSpc>
              <a:spcBef>
                <a:spcPts val="200"/>
              </a:spcBef>
              <a:spcAft>
                <a:spcPts val="0"/>
              </a:spcAft>
            </a:pPr>
            <a:r>
              <a:rPr lang="en-US" sz="1400" b="1"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5.Document the Manager API microservice:</a:t>
            </a:r>
          </a:p>
          <a:p>
            <a:pPr marL="0" marR="0">
              <a:lnSpc>
                <a:spcPct val="107000"/>
              </a:lnSpc>
              <a:spcBef>
                <a:spcPts val="200"/>
              </a:spcBef>
              <a:spcAft>
                <a:spcPts val="0"/>
              </a:spcAft>
            </a:pP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Create API documentation that describes the endpoints, input/output parameters, and error </a:t>
            </a:r>
            <a:r>
              <a:rPr lang="en-US" sz="1400" dirty="0" err="1">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codes.Provide</a:t>
            </a: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 examples of how to use the API.</a:t>
            </a:r>
          </a:p>
          <a:p>
            <a:pPr marL="0" marR="0">
              <a:lnSpc>
                <a:spcPct val="107000"/>
              </a:lnSpc>
              <a:spcBef>
                <a:spcPts val="200"/>
              </a:spcBef>
              <a:spcAft>
                <a:spcPts val="0"/>
              </a:spcAft>
            </a:pP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Publish the documentation to a centralized location for developers to access.</a:t>
            </a:r>
          </a:p>
        </p:txBody>
      </p:sp>
    </p:spTree>
    <p:extLst>
      <p:ext uri="{BB962C8B-B14F-4D97-AF65-F5344CB8AC3E}">
        <p14:creationId xmlns:p14="http://schemas.microsoft.com/office/powerpoint/2010/main" val="1909880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0EF1CB7-3C23-B709-98A6-3234DF69B60A}"/>
              </a:ext>
            </a:extLst>
          </p:cNvPr>
          <p:cNvSpPr txBox="1"/>
          <p:nvPr/>
        </p:nvSpPr>
        <p:spPr>
          <a:xfrm>
            <a:off x="640314" y="515382"/>
            <a:ext cx="9980062" cy="6057749"/>
          </a:xfrm>
          <a:prstGeom prst="rect">
            <a:avLst/>
          </a:prstGeom>
          <a:noFill/>
        </p:spPr>
        <p:txBody>
          <a:bodyPr wrap="square">
            <a:spAutoFit/>
          </a:bodyPr>
          <a:lstStyle/>
          <a:p>
            <a:pPr marL="0" marR="0">
              <a:lnSpc>
                <a:spcPct val="107000"/>
              </a:lnSpc>
              <a:spcBef>
                <a:spcPts val="200"/>
              </a:spcBef>
              <a:spcAft>
                <a:spcPts val="0"/>
              </a:spcAft>
            </a:pPr>
            <a:r>
              <a:rPr lang="en-US" sz="1600" b="1" dirty="0">
                <a:solidFill>
                  <a:srgbClr val="2F5496"/>
                </a:solidFill>
                <a:effectLst/>
                <a:latin typeface="Calibri "/>
                <a:ea typeface="Times New Roman" panose="02020603050405020304" pitchFamily="18" charset="0"/>
                <a:cs typeface="Times New Roman" panose="02020603050405020304" pitchFamily="18" charset="0"/>
              </a:rPr>
              <a:t>Sports Storekeeper service</a:t>
            </a:r>
          </a:p>
          <a:p>
            <a:pPr marL="0" marR="0">
              <a:lnSpc>
                <a:spcPct val="107000"/>
              </a:lnSpc>
              <a:spcBef>
                <a:spcPts val="200"/>
              </a:spcBef>
              <a:spcAft>
                <a:spcPts val="0"/>
              </a:spcAft>
            </a:pPr>
            <a:endParaRPr lang="en-US" sz="1400" b="1" dirty="0">
              <a:solidFill>
                <a:srgbClr val="2F5496"/>
              </a:solidFill>
              <a:effectLst/>
              <a:latin typeface="Calibri "/>
              <a:ea typeface="Times New Roman" panose="02020603050405020304" pitchFamily="18" charset="0"/>
              <a:cs typeface="Times New Roman" panose="02020603050405020304" pitchFamily="18" charset="0"/>
            </a:endParaRPr>
          </a:p>
          <a:p>
            <a:pPr marL="0" marR="0">
              <a:lnSpc>
                <a:spcPct val="107000"/>
              </a:lnSpc>
              <a:spcBef>
                <a:spcPts val="200"/>
              </a:spcBef>
              <a:spcAft>
                <a:spcPts val="0"/>
              </a:spcAft>
            </a:pPr>
            <a:r>
              <a:rPr lang="en-US" sz="1400" b="1"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1.Define the scope and functionality of the Storekeeper API microservice:</a:t>
            </a:r>
          </a:p>
          <a:p>
            <a:pPr marL="0" marR="0">
              <a:lnSpc>
                <a:spcPct val="107000"/>
              </a:lnSpc>
              <a:spcBef>
                <a:spcPts val="200"/>
              </a:spcBef>
              <a:spcAft>
                <a:spcPts val="0"/>
              </a:spcAft>
            </a:pPr>
            <a:endPar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endParaRPr>
          </a:p>
          <a:p>
            <a:pPr marL="0" marR="0">
              <a:lnSpc>
                <a:spcPct val="107000"/>
              </a:lnSpc>
              <a:spcBef>
                <a:spcPts val="200"/>
              </a:spcBef>
              <a:spcAft>
                <a:spcPts val="0"/>
              </a:spcAft>
            </a:pP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Identify the inventory-related resources that the microservice will </a:t>
            </a:r>
            <a:r>
              <a:rPr lang="en-US" sz="1400" dirty="0" err="1">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manage.Define</a:t>
            </a: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 the CRUD operations that will be supported by the microservice for each </a:t>
            </a:r>
            <a:r>
              <a:rPr lang="en-US" sz="1400" dirty="0" err="1">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resource.Specify</a:t>
            </a: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 the input and output parameters for each operation.</a:t>
            </a:r>
          </a:p>
          <a:p>
            <a:pPr marL="0" marR="0">
              <a:lnSpc>
                <a:spcPct val="107000"/>
              </a:lnSpc>
              <a:spcBef>
                <a:spcPts val="200"/>
              </a:spcBef>
              <a:spcAft>
                <a:spcPts val="0"/>
              </a:spcAft>
            </a:pPr>
            <a:endPar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endParaRPr>
          </a:p>
          <a:p>
            <a:pPr marL="0" marR="0">
              <a:lnSpc>
                <a:spcPct val="107000"/>
              </a:lnSpc>
              <a:spcBef>
                <a:spcPts val="200"/>
              </a:spcBef>
              <a:spcAft>
                <a:spcPts val="0"/>
              </a:spcAft>
            </a:pPr>
            <a:r>
              <a:rPr lang="en-US" sz="1400" b="1"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2.Design the architecture of the Storekeeper API microservice:</a:t>
            </a:r>
          </a:p>
          <a:p>
            <a:pPr marL="0" marR="0">
              <a:lnSpc>
                <a:spcPct val="107000"/>
              </a:lnSpc>
              <a:spcBef>
                <a:spcPts val="200"/>
              </a:spcBef>
              <a:spcAft>
                <a:spcPts val="0"/>
              </a:spcAft>
            </a:pP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Choose a programming language and framework to build the </a:t>
            </a:r>
            <a:r>
              <a:rPr lang="en-US" sz="1400" dirty="0" err="1">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microservice.Define</a:t>
            </a: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 the data models for the inventory-related resources that will be managed by the </a:t>
            </a:r>
            <a:r>
              <a:rPr lang="en-US" sz="1400" dirty="0" err="1">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microservice.Decide</a:t>
            </a: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 on the data storage mechanism for the microservice (e.g., relational database, NoSQL database, in-memory cache).</a:t>
            </a:r>
          </a:p>
          <a:p>
            <a:pPr marL="0" marR="0">
              <a:lnSpc>
                <a:spcPct val="107000"/>
              </a:lnSpc>
              <a:spcBef>
                <a:spcPts val="200"/>
              </a:spcBef>
              <a:spcAft>
                <a:spcPts val="0"/>
              </a:spcAft>
            </a:pPr>
            <a:endPar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endParaRPr>
          </a:p>
          <a:p>
            <a:pPr marL="0" marR="0">
              <a:lnSpc>
                <a:spcPct val="107000"/>
              </a:lnSpc>
              <a:spcBef>
                <a:spcPts val="200"/>
              </a:spcBef>
              <a:spcAft>
                <a:spcPts val="0"/>
              </a:spcAft>
            </a:pPr>
            <a:r>
              <a:rPr lang="en-US" sz="1400" b="1"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3.Implement the Storekeeper API microservice:</a:t>
            </a:r>
          </a:p>
          <a:p>
            <a:pPr marL="0" marR="0">
              <a:lnSpc>
                <a:spcPct val="107000"/>
              </a:lnSpc>
              <a:spcBef>
                <a:spcPts val="200"/>
              </a:spcBef>
              <a:spcAft>
                <a:spcPts val="0"/>
              </a:spcAft>
            </a:pP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Write the code for the RESTful endpoints that will handle the requests from </a:t>
            </a:r>
            <a:r>
              <a:rPr lang="en-US" sz="1400" dirty="0" err="1">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clients.Implement</a:t>
            </a: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 the business logic for each </a:t>
            </a:r>
            <a:r>
              <a:rPr lang="en-US" sz="1400" dirty="0" err="1">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endpoint.Integrate</a:t>
            </a: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 the microservice with any necessary external services (e.g., inventory management systems, authentication and authorization services).</a:t>
            </a:r>
          </a:p>
          <a:p>
            <a:pPr marL="0" marR="0">
              <a:lnSpc>
                <a:spcPct val="107000"/>
              </a:lnSpc>
              <a:spcBef>
                <a:spcPts val="200"/>
              </a:spcBef>
              <a:spcAft>
                <a:spcPts val="0"/>
              </a:spcAft>
            </a:pPr>
            <a:endPar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endParaRPr>
          </a:p>
          <a:p>
            <a:pPr marL="0" marR="0">
              <a:lnSpc>
                <a:spcPct val="107000"/>
              </a:lnSpc>
              <a:spcBef>
                <a:spcPts val="200"/>
              </a:spcBef>
              <a:spcAft>
                <a:spcPts val="0"/>
              </a:spcAft>
            </a:pPr>
            <a:r>
              <a:rPr lang="en-US" sz="1400" b="1"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4.Test and deploy the Storekeeper API microservice:</a:t>
            </a:r>
          </a:p>
          <a:p>
            <a:pPr marL="0" marR="0">
              <a:lnSpc>
                <a:spcPct val="107000"/>
              </a:lnSpc>
              <a:spcBef>
                <a:spcPts val="200"/>
              </a:spcBef>
              <a:spcAft>
                <a:spcPts val="0"/>
              </a:spcAft>
            </a:pP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Write test cases for each endpoint to ensure that the microservice functions as </a:t>
            </a:r>
            <a:r>
              <a:rPr lang="en-US" sz="1400" dirty="0" err="1">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expected.Deploy</a:t>
            </a: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 the microservice to a production </a:t>
            </a:r>
            <a:r>
              <a:rPr lang="en-US" sz="1400" dirty="0" err="1">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environment.Monitor</a:t>
            </a: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 the performance of the microservice and make any necessary improvements.</a:t>
            </a:r>
          </a:p>
          <a:p>
            <a:pPr marL="0" marR="0">
              <a:lnSpc>
                <a:spcPct val="107000"/>
              </a:lnSpc>
              <a:spcBef>
                <a:spcPts val="200"/>
              </a:spcBef>
              <a:spcAft>
                <a:spcPts val="0"/>
              </a:spcAft>
            </a:pPr>
            <a:endPar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endParaRPr>
          </a:p>
          <a:p>
            <a:pPr marL="0" marR="0">
              <a:lnSpc>
                <a:spcPct val="107000"/>
              </a:lnSpc>
              <a:spcBef>
                <a:spcPts val="200"/>
              </a:spcBef>
              <a:spcAft>
                <a:spcPts val="0"/>
              </a:spcAft>
            </a:pPr>
            <a:r>
              <a:rPr lang="en-US" sz="1400" b="1"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5.Document the Storekeeper API microservice:</a:t>
            </a:r>
          </a:p>
          <a:p>
            <a:pPr marL="0" marR="0">
              <a:lnSpc>
                <a:spcPct val="107000"/>
              </a:lnSpc>
              <a:spcBef>
                <a:spcPts val="200"/>
              </a:spcBef>
              <a:spcAft>
                <a:spcPts val="0"/>
              </a:spcAft>
            </a:pP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Create API documentation that describes the endpoints, input/output parameters, and error </a:t>
            </a:r>
            <a:r>
              <a:rPr lang="en-US" sz="1400" dirty="0" err="1">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codes.Provide</a:t>
            </a: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 examples of how to use the </a:t>
            </a:r>
            <a:r>
              <a:rPr lang="en-US" sz="1400" dirty="0" err="1">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API.Publish</a:t>
            </a:r>
            <a:r>
              <a:rPr lang="en-US" sz="1400" dirty="0">
                <a:solidFill>
                  <a:schemeClr val="tx1">
                    <a:lumMod val="85000"/>
                    <a:lumOff val="15000"/>
                  </a:schemeClr>
                </a:solidFill>
                <a:effectLst/>
                <a:latin typeface="Calibri "/>
                <a:ea typeface="Times New Roman" panose="02020603050405020304" pitchFamily="18" charset="0"/>
                <a:cs typeface="Times New Roman" panose="02020603050405020304" pitchFamily="18" charset="0"/>
              </a:rPr>
              <a:t> the documentation to a centralized location for developers to access.</a:t>
            </a:r>
          </a:p>
        </p:txBody>
      </p:sp>
    </p:spTree>
    <p:extLst>
      <p:ext uri="{BB962C8B-B14F-4D97-AF65-F5344CB8AC3E}">
        <p14:creationId xmlns:p14="http://schemas.microsoft.com/office/powerpoint/2010/main" val="147994663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917</TotalTime>
  <Words>2379</Words>
  <Application>Microsoft Office PowerPoint</Application>
  <PresentationFormat>Widescreen</PresentationFormat>
  <Paragraphs>228</Paragraphs>
  <Slides>61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Amasis MT Pro Medium</vt:lpstr>
      <vt:lpstr>Arial</vt:lpstr>
      <vt:lpstr>Calibri</vt:lpstr>
      <vt:lpstr>Calibri </vt:lpstr>
      <vt:lpstr>Calibri Light</vt:lpstr>
      <vt:lpstr>Symbol</vt:lpstr>
      <vt:lpstr>Times New Roman</vt:lpstr>
      <vt:lpstr>Trebuchet MS</vt:lpstr>
      <vt:lpstr>Wingdings 3</vt:lpstr>
      <vt:lpstr>Facet</vt:lpstr>
      <vt:lpstr>  Assignment 03 : Implement microservice backend for the minimal viable product (MVP) IT4020 - Modern Topics in IT Year 4, Semester 1 (2023) – Weekend Batch </vt:lpstr>
      <vt:lpstr>PowerPoint Presentation</vt:lpstr>
      <vt:lpstr>Student Contribution </vt:lpstr>
      <vt:lpstr>The Scenario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Assignment 03 : Implement microservice backend for the minimal viable product (MVP) IT4020 - Modern Topics in IT Year 4, Semester 1 (2023) – Weekend Batch </dc:title>
  <dc:creator>Peiris B.M.G. it20147396</dc:creator>
  <cp:lastModifiedBy>Peiris B.M.G. it20147396</cp:lastModifiedBy>
  <cp:revision>33</cp:revision>
  <dcterms:created xsi:type="dcterms:W3CDTF">2023-04-10T14:36:26Z</dcterms:created>
  <dcterms:modified xsi:type="dcterms:W3CDTF">2023-04-17T15:51:26Z</dcterms:modified>
</cp:coreProperties>
</file>